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5376863" cy="7169150" type="B5ISO"/>
  <p:notesSz cx="4870450" cy="7099300"/>
  <p:defaultTextStyle>
    <a:defPPr>
      <a:defRPr lang="en-US"/>
    </a:defPPr>
    <a:lvl1pPr marL="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7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6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0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3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7" algn="l" defTabSz="4571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8" userDrawn="1">
          <p15:clr>
            <a:srgbClr val="A4A3A4"/>
          </p15:clr>
        </p15:guide>
        <p15:guide id="2" pos="1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3"/>
    <p:restoredTop sz="94568"/>
  </p:normalViewPr>
  <p:slideViewPr>
    <p:cSldViewPr snapToGrid="0" snapToObjects="1">
      <p:cViewPr>
        <p:scale>
          <a:sx n="100" d="100"/>
          <a:sy n="100" d="100"/>
        </p:scale>
        <p:origin x="-2430" y="648"/>
      </p:cViewPr>
      <p:guideLst>
        <p:guide orient="horz" pos="2258"/>
        <p:guide pos="16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110528" cy="354965"/>
          </a:xfrm>
          <a:prstGeom prst="rect">
            <a:avLst/>
          </a:prstGeom>
        </p:spPr>
        <p:txBody>
          <a:bodyPr vert="horz" lIns="68393" tIns="34196" rIns="68393" bIns="34196" rtlCol="0"/>
          <a:lstStyle>
            <a:lvl1pPr algn="l">
              <a:defRPr sz="9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758795" y="0"/>
            <a:ext cx="2110528" cy="354965"/>
          </a:xfrm>
          <a:prstGeom prst="rect">
            <a:avLst/>
          </a:prstGeom>
        </p:spPr>
        <p:txBody>
          <a:bodyPr vert="horz" lIns="68393" tIns="34196" rIns="68393" bIns="34196" rtlCol="0"/>
          <a:lstStyle>
            <a:lvl1pPr algn="r">
              <a:defRPr sz="900"/>
            </a:lvl1pPr>
          </a:lstStyle>
          <a:p>
            <a:fld id="{6C5AB106-1211-4398-B58B-0602AD7B7DB6}" type="datetimeFigureOut">
              <a:rPr lang="fr-FR" smtClean="0"/>
              <a:t>28/02/2024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533400"/>
            <a:ext cx="1993900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8393" tIns="34196" rIns="68393" bIns="3419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487045" y="3372167"/>
            <a:ext cx="3896360" cy="3194685"/>
          </a:xfrm>
          <a:prstGeom prst="rect">
            <a:avLst/>
          </a:prstGeom>
        </p:spPr>
        <p:txBody>
          <a:bodyPr vert="horz" lIns="68393" tIns="34196" rIns="68393" bIns="3419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2110528" cy="354965"/>
          </a:xfrm>
          <a:prstGeom prst="rect">
            <a:avLst/>
          </a:prstGeom>
        </p:spPr>
        <p:txBody>
          <a:bodyPr vert="horz" lIns="68393" tIns="34196" rIns="68393" bIns="34196" rtlCol="0" anchor="b"/>
          <a:lstStyle>
            <a:lvl1pPr algn="l"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758795" y="6743103"/>
            <a:ext cx="2110528" cy="354965"/>
          </a:xfrm>
          <a:prstGeom prst="rect">
            <a:avLst/>
          </a:prstGeom>
        </p:spPr>
        <p:txBody>
          <a:bodyPr vert="horz" lIns="68393" tIns="34196" rIns="68393" bIns="34196" rtlCol="0" anchor="b"/>
          <a:lstStyle>
            <a:lvl1pPr algn="r">
              <a:defRPr sz="900"/>
            </a:lvl1pPr>
          </a:lstStyle>
          <a:p>
            <a:fld id="{2DD6906B-E768-4644-AE54-0728FA5B47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65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906B-E768-4644-AE54-0728FA5B477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75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9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11" y="3765468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86" indent="0" algn="ctr">
              <a:buNone/>
              <a:defRPr sz="1176"/>
            </a:lvl2pPr>
            <a:lvl3pPr marL="537771" indent="0" algn="ctr">
              <a:buNone/>
              <a:defRPr sz="1058"/>
            </a:lvl3pPr>
            <a:lvl4pPr marL="806657" indent="0" algn="ctr">
              <a:buNone/>
              <a:defRPr sz="941"/>
            </a:lvl4pPr>
            <a:lvl5pPr marL="1075542" indent="0" algn="ctr">
              <a:buNone/>
              <a:defRPr sz="941"/>
            </a:lvl5pPr>
            <a:lvl6pPr marL="1344428" indent="0" algn="ctr">
              <a:buNone/>
              <a:defRPr sz="941"/>
            </a:lvl6pPr>
            <a:lvl7pPr marL="1613313" indent="0" algn="ctr">
              <a:buNone/>
              <a:defRPr sz="941"/>
            </a:lvl7pPr>
            <a:lvl8pPr marL="1882198" indent="0" algn="ctr">
              <a:buNone/>
              <a:defRPr sz="941"/>
            </a:lvl8pPr>
            <a:lvl9pPr marL="2151085" indent="0" algn="ctr">
              <a:buNone/>
              <a:defRPr sz="94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753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31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5"/>
            <a:ext cx="1159386" cy="607552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3" y="381695"/>
            <a:ext cx="3410947" cy="607552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64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590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62" y="1787314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62" y="4797693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/>
                </a:solidFill>
              </a:defRPr>
            </a:lvl1pPr>
            <a:lvl2pPr marL="26888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771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657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54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42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313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219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108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33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62" y="1908457"/>
            <a:ext cx="2285167" cy="4548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41" y="1908457"/>
            <a:ext cx="2285167" cy="4548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71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1" y="381694"/>
            <a:ext cx="4637544" cy="138570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4" y="1757442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86" indent="0">
              <a:buNone/>
              <a:defRPr sz="1176" b="1"/>
            </a:lvl2pPr>
            <a:lvl3pPr marL="537771" indent="0">
              <a:buNone/>
              <a:defRPr sz="1058" b="1"/>
            </a:lvl3pPr>
            <a:lvl4pPr marL="806657" indent="0">
              <a:buNone/>
              <a:defRPr sz="941" b="1"/>
            </a:lvl4pPr>
            <a:lvl5pPr marL="1075542" indent="0">
              <a:buNone/>
              <a:defRPr sz="941" b="1"/>
            </a:lvl5pPr>
            <a:lvl6pPr marL="1344428" indent="0">
              <a:buNone/>
              <a:defRPr sz="941" b="1"/>
            </a:lvl6pPr>
            <a:lvl7pPr marL="1613313" indent="0">
              <a:buNone/>
              <a:defRPr sz="941" b="1"/>
            </a:lvl7pPr>
            <a:lvl8pPr marL="1882198" indent="0">
              <a:buNone/>
              <a:defRPr sz="941" b="1"/>
            </a:lvl8pPr>
            <a:lvl9pPr marL="2151085" indent="0">
              <a:buNone/>
              <a:defRPr sz="94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4" y="2618734"/>
            <a:ext cx="2274665" cy="38517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41" y="1757442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86" indent="0">
              <a:buNone/>
              <a:defRPr sz="1176" b="1"/>
            </a:lvl2pPr>
            <a:lvl3pPr marL="537771" indent="0">
              <a:buNone/>
              <a:defRPr sz="1058" b="1"/>
            </a:lvl3pPr>
            <a:lvl4pPr marL="806657" indent="0">
              <a:buNone/>
              <a:defRPr sz="941" b="1"/>
            </a:lvl4pPr>
            <a:lvl5pPr marL="1075542" indent="0">
              <a:buNone/>
              <a:defRPr sz="941" b="1"/>
            </a:lvl5pPr>
            <a:lvl6pPr marL="1344428" indent="0">
              <a:buNone/>
              <a:defRPr sz="941" b="1"/>
            </a:lvl6pPr>
            <a:lvl7pPr marL="1613313" indent="0">
              <a:buNone/>
              <a:defRPr sz="941" b="1"/>
            </a:lvl7pPr>
            <a:lvl8pPr marL="1882198" indent="0">
              <a:buNone/>
              <a:defRPr sz="941" b="1"/>
            </a:lvl8pPr>
            <a:lvl9pPr marL="2151085" indent="0">
              <a:buNone/>
              <a:defRPr sz="94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41" y="2618734"/>
            <a:ext cx="2285867" cy="38517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09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36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1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70" y="1032227"/>
            <a:ext cx="2722037" cy="5094743"/>
          </a:xfrm>
        </p:spPr>
        <p:txBody>
          <a:bodyPr/>
          <a:lstStyle>
            <a:lvl1pPr>
              <a:defRPr sz="1885"/>
            </a:lvl1pPr>
            <a:lvl2pPr>
              <a:defRPr sz="1647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9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86" indent="0">
              <a:buNone/>
              <a:defRPr sz="823"/>
            </a:lvl2pPr>
            <a:lvl3pPr marL="537771" indent="0">
              <a:buNone/>
              <a:defRPr sz="706"/>
            </a:lvl3pPr>
            <a:lvl4pPr marL="806657" indent="0">
              <a:buNone/>
              <a:defRPr sz="588"/>
            </a:lvl4pPr>
            <a:lvl5pPr marL="1075542" indent="0">
              <a:buNone/>
              <a:defRPr sz="588"/>
            </a:lvl5pPr>
            <a:lvl6pPr marL="1344428" indent="0">
              <a:buNone/>
              <a:defRPr sz="588"/>
            </a:lvl6pPr>
            <a:lvl7pPr marL="1613313" indent="0">
              <a:buNone/>
              <a:defRPr sz="588"/>
            </a:lvl7pPr>
            <a:lvl8pPr marL="1882198" indent="0">
              <a:buNone/>
              <a:defRPr sz="588"/>
            </a:lvl8pPr>
            <a:lvl9pPr marL="2151085" indent="0">
              <a:buNone/>
              <a:defRPr sz="58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54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70" y="1032227"/>
            <a:ext cx="2722037" cy="5094743"/>
          </a:xfrm>
        </p:spPr>
        <p:txBody>
          <a:bodyPr anchor="t"/>
          <a:lstStyle>
            <a:lvl1pPr marL="0" indent="0">
              <a:buNone/>
              <a:defRPr sz="1885"/>
            </a:lvl1pPr>
            <a:lvl2pPr marL="268886" indent="0">
              <a:buNone/>
              <a:defRPr sz="1647"/>
            </a:lvl2pPr>
            <a:lvl3pPr marL="537771" indent="0">
              <a:buNone/>
              <a:defRPr sz="1411"/>
            </a:lvl3pPr>
            <a:lvl4pPr marL="806657" indent="0">
              <a:buNone/>
              <a:defRPr sz="1176"/>
            </a:lvl4pPr>
            <a:lvl5pPr marL="1075542" indent="0">
              <a:buNone/>
              <a:defRPr sz="1176"/>
            </a:lvl5pPr>
            <a:lvl6pPr marL="1344428" indent="0">
              <a:buNone/>
              <a:defRPr sz="1176"/>
            </a:lvl6pPr>
            <a:lvl7pPr marL="1613313" indent="0">
              <a:buNone/>
              <a:defRPr sz="1176"/>
            </a:lvl7pPr>
            <a:lvl8pPr marL="1882198" indent="0">
              <a:buNone/>
              <a:defRPr sz="1176"/>
            </a:lvl8pPr>
            <a:lvl9pPr marL="2151085" indent="0">
              <a:buNone/>
              <a:defRPr sz="1176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9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86" indent="0">
              <a:buNone/>
              <a:defRPr sz="823"/>
            </a:lvl2pPr>
            <a:lvl3pPr marL="537771" indent="0">
              <a:buNone/>
              <a:defRPr sz="706"/>
            </a:lvl3pPr>
            <a:lvl4pPr marL="806657" indent="0">
              <a:buNone/>
              <a:defRPr sz="588"/>
            </a:lvl4pPr>
            <a:lvl5pPr marL="1075542" indent="0">
              <a:buNone/>
              <a:defRPr sz="588"/>
            </a:lvl5pPr>
            <a:lvl6pPr marL="1344428" indent="0">
              <a:buNone/>
              <a:defRPr sz="588"/>
            </a:lvl6pPr>
            <a:lvl7pPr marL="1613313" indent="0">
              <a:buNone/>
              <a:defRPr sz="588"/>
            </a:lvl7pPr>
            <a:lvl8pPr marL="1882198" indent="0">
              <a:buNone/>
              <a:defRPr sz="588"/>
            </a:lvl8pPr>
            <a:lvl9pPr marL="2151085" indent="0">
              <a:buNone/>
              <a:defRPr sz="58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2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4" y="381694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4" y="1908457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B98D-3CD3-004E-8310-9491D0C93D24}" type="datetimeFigureOut">
              <a:rPr lang="fr-FR" smtClean="0"/>
              <a:t>28/02/2024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7" y="6644741"/>
            <a:ext cx="1814690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1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2FF0-D260-1147-9694-9EF1220D6D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2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7771" rtl="0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43" indent="-134443" algn="l" defTabSz="537771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7" kern="1200">
          <a:solidFill>
            <a:schemeClr val="tx1"/>
          </a:solidFill>
          <a:latin typeface="+mn-lt"/>
          <a:ea typeface="+mn-ea"/>
          <a:cs typeface="+mn-cs"/>
        </a:defRPr>
      </a:lvl1pPr>
      <a:lvl2pPr marL="403329" indent="-134443" algn="l" defTabSz="537771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214" indent="-134443" algn="l" defTabSz="537771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1100" indent="-134443" algn="l" defTabSz="537771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987" indent="-134443" algn="l" defTabSz="537771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870" indent="-134443" algn="l" defTabSz="537771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756" indent="-134443" algn="l" defTabSz="537771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642" indent="-134443" algn="l" defTabSz="537771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527" indent="-134443" algn="l" defTabSz="537771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771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86" algn="l" defTabSz="537771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771" algn="l" defTabSz="537771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657" algn="l" defTabSz="537771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542" algn="l" defTabSz="537771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428" algn="l" defTabSz="537771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313" algn="l" defTabSz="537771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2198" algn="l" defTabSz="537771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1085" algn="l" defTabSz="537771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a3c7.fr/" TargetMode="External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page1image182207088">
            <a:extLst>
              <a:ext uri="{FF2B5EF4-FFF2-40B4-BE49-F238E27FC236}">
                <a16:creationId xmlns="" xmlns:a16="http://schemas.microsoft.com/office/drawing/2014/main" id="{52F41B80-8E18-BC4F-A54A-719E3019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84" y="2599587"/>
            <a:ext cx="432000" cy="27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39A01F3E-82C6-0F47-B3B7-042E55BBBE78}"/>
              </a:ext>
            </a:extLst>
          </p:cNvPr>
          <p:cNvSpPr txBox="1"/>
          <p:nvPr/>
        </p:nvSpPr>
        <p:spPr>
          <a:xfrm>
            <a:off x="66675" y="1112362"/>
            <a:ext cx="52403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29201" algn="just" defTabSz="9145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On voit fleurir le sigle « DAB+ » dans les journaux, sur les réseaux et même à la radio. Savez-vous que des dizaines de radios émettent déjà en numérique à Rennes, à Brest et dans plusieurs autres localités </a:t>
            </a:r>
            <a:r>
              <a:rPr lang="fr-FR" altLang="fr-FR" sz="12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bretonnes.</a:t>
            </a:r>
            <a:endParaRPr lang="fr-FR" altLang="fr-FR" sz="1200" dirty="0">
              <a:cs typeface="Arial" panose="020B0604020202020204" pitchFamily="34" charset="0"/>
            </a:endParaRPr>
          </a:p>
          <a:p>
            <a:pPr indent="528638" algn="just" defTabSz="9145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Vous </a:t>
            </a:r>
            <a:r>
              <a:rPr lang="fr-FR" altLang="fr-FR" sz="1200" b="1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voulez en savoir </a:t>
            </a:r>
            <a:r>
              <a:rPr lang="fr-FR" altLang="fr-FR" sz="1200" b="1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plus ?    Vous n’avez pas assisté à la </a:t>
            </a:r>
            <a:r>
              <a:rPr lang="fr-FR" altLang="fr-FR" sz="1200" b="1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conférence du 9 janvier </a:t>
            </a:r>
            <a:r>
              <a:rPr lang="fr-FR" altLang="fr-FR" sz="1200" b="1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2024 ?</a:t>
            </a:r>
            <a:r>
              <a:rPr lang="fr-FR" altLang="fr-FR" sz="1200" b="1" dirty="0" smtClean="0">
                <a:cs typeface="Arial" panose="020B0604020202020204" pitchFamily="34" charset="0"/>
              </a:rPr>
              <a:t> </a:t>
            </a:r>
            <a:r>
              <a:rPr lang="fr-FR" altLang="fr-FR" sz="1200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Venez rencontrer les acteurs du territoire qui ont joué un rôle-clé dans l’avènement de ce nouveau mode de diffusion de la radio, devenu aujourd’hui une norme mondiale. Ils vous expliqueront «comment ça marche » et évoqueront le présent et l’avenir de la radio.</a:t>
            </a:r>
            <a:endParaRPr lang="fr-FR" altLang="fr-FR" sz="1200" dirty="0">
              <a:cs typeface="Arial" panose="020B0604020202020204" pitchFamily="34" charset="0"/>
            </a:endParaRPr>
          </a:p>
          <a:p>
            <a:pPr indent="528638" algn="just" defTabSz="914534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fr-FR" altLang="fr-FR" sz="12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L’Association             </a:t>
            </a:r>
            <a:r>
              <a:rPr lang="fr-FR" altLang="fr-FR" sz="12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(</a:t>
            </a:r>
            <a:r>
              <a:rPr lang="fr-FR" altLang="fr-FR" sz="1200" dirty="0" smtClean="0">
                <a:solidFill>
                  <a:srgbClr val="00ACEF"/>
                </a:solidFill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www.a3c7.fr</a:t>
            </a:r>
            <a:r>
              <a:rPr lang="fr-FR" altLang="fr-FR" sz="12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), en </a:t>
            </a:r>
            <a:r>
              <a:rPr lang="fr-FR" altLang="fr-FR" sz="1200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partenariat </a:t>
            </a:r>
            <a:r>
              <a:rPr lang="fr-FR" altLang="fr-FR" sz="12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avec</a:t>
            </a:r>
          </a:p>
          <a:p>
            <a:pPr indent="528638" algn="just" defTabSz="914534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fr-FR" altLang="fr-FR" sz="12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la </a:t>
            </a:r>
            <a:r>
              <a:rPr lang="fr-FR" altLang="fr-FR" sz="1200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ville de Cesson-Sévigné, la FNARH et l’ACHDR, vous invite à une </a:t>
            </a:r>
            <a:endParaRPr lang="fr-FR" sz="1200" dirty="0"/>
          </a:p>
        </p:txBody>
      </p:sp>
      <p:sp>
        <p:nvSpPr>
          <p:cNvPr id="5" name="Shape1358" hidden="1">
            <a:extLst>
              <a:ext uri="{FF2B5EF4-FFF2-40B4-BE49-F238E27FC236}">
                <a16:creationId xmlns="" xmlns:a16="http://schemas.microsoft.com/office/drawing/2014/main" id="{883156C8-0B26-D546-ADFF-1D671E78454A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-2091003" y="609600"/>
            <a:ext cx="846667" cy="846667"/>
          </a:xfrm>
          <a:custGeom>
            <a:avLst/>
            <a:gdLst>
              <a:gd name="T0" fmla="*/ 0 w 7190"/>
              <a:gd name="T1" fmla="*/ 1589237 h 2194"/>
              <a:gd name="T2" fmla="*/ 635000 w 7190"/>
              <a:gd name="T3" fmla="*/ 1589237 h 2194"/>
              <a:gd name="T4" fmla="*/ 635000 w 7190"/>
              <a:gd name="T5" fmla="*/ 954237 h 2194"/>
              <a:gd name="T6" fmla="*/ 0 w 7190"/>
              <a:gd name="T7" fmla="*/ 954237 h 2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190" h="2194">
                <a:moveTo>
                  <a:pt x="0" y="2194"/>
                </a:moveTo>
                <a:lnTo>
                  <a:pt x="7190" y="2194"/>
                </a:lnTo>
                <a:lnTo>
                  <a:pt x="7190" y="0"/>
                </a:lnTo>
                <a:lnTo>
                  <a:pt x="0" y="0"/>
                </a:lnTo>
                <a:lnTo>
                  <a:pt x="0" y="219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399" dirty="0"/>
          </a:p>
        </p:txBody>
      </p:sp>
      <p:sp>
        <p:nvSpPr>
          <p:cNvPr id="6" name="Shape1359" hidden="1">
            <a:extLst>
              <a:ext uri="{FF2B5EF4-FFF2-40B4-BE49-F238E27FC236}">
                <a16:creationId xmlns="" xmlns:a16="http://schemas.microsoft.com/office/drawing/2014/main" id="{01CFF9D9-DD62-B146-A878-3E37BB800198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-2091003" y="609600"/>
            <a:ext cx="846667" cy="846667"/>
          </a:xfrm>
          <a:custGeom>
            <a:avLst/>
            <a:gdLst>
              <a:gd name="T0" fmla="*/ 0 w 7330"/>
              <a:gd name="T1" fmla="*/ 1489849 h 2380"/>
              <a:gd name="T2" fmla="*/ 635000 w 7330"/>
              <a:gd name="T3" fmla="*/ 1489849 h 2380"/>
              <a:gd name="T4" fmla="*/ 635000 w 7330"/>
              <a:gd name="T5" fmla="*/ 854849 h 2380"/>
              <a:gd name="T6" fmla="*/ 0 w 7330"/>
              <a:gd name="T7" fmla="*/ 854849 h 2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30" h="2380">
                <a:moveTo>
                  <a:pt x="0" y="2380"/>
                </a:moveTo>
                <a:lnTo>
                  <a:pt x="7330" y="2380"/>
                </a:lnTo>
                <a:lnTo>
                  <a:pt x="7330" y="0"/>
                </a:lnTo>
                <a:lnTo>
                  <a:pt x="0" y="0"/>
                </a:lnTo>
                <a:lnTo>
                  <a:pt x="0" y="238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399" dirty="0"/>
          </a:p>
        </p:txBody>
      </p:sp>
      <p:sp>
        <p:nvSpPr>
          <p:cNvPr id="7" name="Shape1574" hidden="1">
            <a:extLst>
              <a:ext uri="{FF2B5EF4-FFF2-40B4-BE49-F238E27FC236}">
                <a16:creationId xmlns="" xmlns:a16="http://schemas.microsoft.com/office/drawing/2014/main" id="{55E295C5-C244-BE4F-854F-A6C8236292D9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-2091003" y="609600"/>
            <a:ext cx="846667" cy="846667"/>
          </a:xfrm>
          <a:custGeom>
            <a:avLst/>
            <a:gdLst>
              <a:gd name="T0" fmla="*/ 0 w 6486"/>
              <a:gd name="T1" fmla="*/ 152241250 h 20"/>
              <a:gd name="T2" fmla="*/ 635000 w 6486"/>
              <a:gd name="T3" fmla="*/ 152241250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86" h="20">
                <a:moveTo>
                  <a:pt x="0" y="10"/>
                </a:moveTo>
                <a:lnTo>
                  <a:pt x="6486" y="10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399" dirty="0"/>
          </a:p>
        </p:txBody>
      </p:sp>
      <p:sp>
        <p:nvSpPr>
          <p:cNvPr id="8" name="Shape1903" hidden="1">
            <a:extLst>
              <a:ext uri="{FF2B5EF4-FFF2-40B4-BE49-F238E27FC236}">
                <a16:creationId xmlns="" xmlns:a16="http://schemas.microsoft.com/office/drawing/2014/main" id="{B60A25A6-A3F8-8145-85E1-7D27DD5C19F3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-2091003" y="609600"/>
            <a:ext cx="846667" cy="846667"/>
          </a:xfrm>
          <a:custGeom>
            <a:avLst/>
            <a:gdLst>
              <a:gd name="T0" fmla="*/ 0 w 6828"/>
              <a:gd name="T1" fmla="*/ 2806009 h 1819"/>
              <a:gd name="T2" fmla="*/ 635000 w 6828"/>
              <a:gd name="T3" fmla="*/ 2806009 h 1819"/>
              <a:gd name="T4" fmla="*/ 635000 w 6828"/>
              <a:gd name="T5" fmla="*/ 2171358 h 1819"/>
              <a:gd name="T6" fmla="*/ 0 w 6828"/>
              <a:gd name="T7" fmla="*/ 2171358 h 18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28" h="1819">
                <a:moveTo>
                  <a:pt x="0" y="1818"/>
                </a:moveTo>
                <a:lnTo>
                  <a:pt x="6828" y="1818"/>
                </a:lnTo>
                <a:lnTo>
                  <a:pt x="6828" y="0"/>
                </a:lnTo>
                <a:lnTo>
                  <a:pt x="0" y="0"/>
                </a:lnTo>
                <a:lnTo>
                  <a:pt x="0" y="181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399" dirty="0"/>
          </a:p>
        </p:txBody>
      </p:sp>
      <p:sp>
        <p:nvSpPr>
          <p:cNvPr id="9" name="Shape1904" hidden="1">
            <a:extLst>
              <a:ext uri="{FF2B5EF4-FFF2-40B4-BE49-F238E27FC236}">
                <a16:creationId xmlns="" xmlns:a16="http://schemas.microsoft.com/office/drawing/2014/main" id="{0D9C19BD-F5F1-9E43-AB70-58E9491B97C5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-2091003" y="609600"/>
            <a:ext cx="846667" cy="846667"/>
          </a:xfrm>
          <a:custGeom>
            <a:avLst/>
            <a:gdLst>
              <a:gd name="T0" fmla="*/ 0 w 6962"/>
              <a:gd name="T1" fmla="*/ 2586425 h 1997"/>
              <a:gd name="T2" fmla="*/ 635000 w 6962"/>
              <a:gd name="T3" fmla="*/ 2586425 h 1997"/>
              <a:gd name="T4" fmla="*/ 635000 w 6962"/>
              <a:gd name="T5" fmla="*/ 1951425 h 1997"/>
              <a:gd name="T6" fmla="*/ 0 w 6962"/>
              <a:gd name="T7" fmla="*/ 1951425 h 19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62" h="1997">
                <a:moveTo>
                  <a:pt x="0" y="1997"/>
                </a:moveTo>
                <a:lnTo>
                  <a:pt x="6962" y="1997"/>
                </a:lnTo>
                <a:lnTo>
                  <a:pt x="6962" y="0"/>
                </a:lnTo>
                <a:lnTo>
                  <a:pt x="0" y="0"/>
                </a:lnTo>
                <a:lnTo>
                  <a:pt x="0" y="199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fr-FR" sz="2399" dirty="0"/>
          </a:p>
        </p:txBody>
      </p:sp>
      <p:pic>
        <p:nvPicPr>
          <p:cNvPr id="2071" name="Picture 23">
            <a:extLst>
              <a:ext uri="{FF2B5EF4-FFF2-40B4-BE49-F238E27FC236}">
                <a16:creationId xmlns="" xmlns:a16="http://schemas.microsoft.com/office/drawing/2014/main" id="{A075B76F-A97E-4D4A-A6FB-4F7233604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4" y="65646"/>
            <a:ext cx="854841" cy="110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1358" hidden="1">
            <a:extLst>
              <a:ext uri="{FF2B5EF4-FFF2-40B4-BE49-F238E27FC236}">
                <a16:creationId xmlns="" xmlns:a16="http://schemas.microsoft.com/office/drawing/2014/main" id="{F3DFE01B-DE36-E742-B848-C190D249C44B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457200"/>
            <a:ext cx="635000" cy="635000"/>
          </a:xfrm>
          <a:custGeom>
            <a:avLst/>
            <a:gdLst>
              <a:gd name="T0" fmla="*/ 0 w 7190"/>
              <a:gd name="T1" fmla="*/ 1589237 h 2194"/>
              <a:gd name="T2" fmla="*/ 635000 w 7190"/>
              <a:gd name="T3" fmla="*/ 1589237 h 2194"/>
              <a:gd name="T4" fmla="*/ 635000 w 7190"/>
              <a:gd name="T5" fmla="*/ 954237 h 2194"/>
              <a:gd name="T6" fmla="*/ 0 w 7190"/>
              <a:gd name="T7" fmla="*/ 954237 h 219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190" h="2194">
                <a:moveTo>
                  <a:pt x="0" y="2194"/>
                </a:moveTo>
                <a:lnTo>
                  <a:pt x="7190" y="2194"/>
                </a:lnTo>
                <a:lnTo>
                  <a:pt x="7190" y="0"/>
                </a:lnTo>
                <a:lnTo>
                  <a:pt x="0" y="0"/>
                </a:lnTo>
                <a:lnTo>
                  <a:pt x="0" y="219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531" dirty="0"/>
          </a:p>
        </p:txBody>
      </p:sp>
      <p:sp>
        <p:nvSpPr>
          <p:cNvPr id="19" name="Shape1359" hidden="1">
            <a:extLst>
              <a:ext uri="{FF2B5EF4-FFF2-40B4-BE49-F238E27FC236}">
                <a16:creationId xmlns="" xmlns:a16="http://schemas.microsoft.com/office/drawing/2014/main" id="{C82D93E2-6F9E-8A40-AA11-90BAF9189BBB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457200"/>
            <a:ext cx="635000" cy="635000"/>
          </a:xfrm>
          <a:custGeom>
            <a:avLst/>
            <a:gdLst>
              <a:gd name="T0" fmla="*/ 0 w 7330"/>
              <a:gd name="T1" fmla="*/ 1489849 h 2380"/>
              <a:gd name="T2" fmla="*/ 635000 w 7330"/>
              <a:gd name="T3" fmla="*/ 1489849 h 2380"/>
              <a:gd name="T4" fmla="*/ 635000 w 7330"/>
              <a:gd name="T5" fmla="*/ 854849 h 2380"/>
              <a:gd name="T6" fmla="*/ 0 w 7330"/>
              <a:gd name="T7" fmla="*/ 854849 h 2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30" h="2380">
                <a:moveTo>
                  <a:pt x="0" y="2380"/>
                </a:moveTo>
                <a:lnTo>
                  <a:pt x="7330" y="2380"/>
                </a:lnTo>
                <a:lnTo>
                  <a:pt x="7330" y="0"/>
                </a:lnTo>
                <a:lnTo>
                  <a:pt x="0" y="0"/>
                </a:lnTo>
                <a:lnTo>
                  <a:pt x="0" y="238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531" dirty="0"/>
          </a:p>
        </p:txBody>
      </p:sp>
      <p:sp>
        <p:nvSpPr>
          <p:cNvPr id="20" name="Shape1574" hidden="1">
            <a:extLst>
              <a:ext uri="{FF2B5EF4-FFF2-40B4-BE49-F238E27FC236}">
                <a16:creationId xmlns="" xmlns:a16="http://schemas.microsoft.com/office/drawing/2014/main" id="{3DC01A6D-D071-1443-B1A4-5E70E25DE011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457200"/>
            <a:ext cx="635000" cy="635000"/>
          </a:xfrm>
          <a:custGeom>
            <a:avLst/>
            <a:gdLst>
              <a:gd name="T0" fmla="*/ 0 w 6486"/>
              <a:gd name="T1" fmla="*/ 152241250 h 20"/>
              <a:gd name="T2" fmla="*/ 635000 w 6486"/>
              <a:gd name="T3" fmla="*/ 152241250 h 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486" h="20">
                <a:moveTo>
                  <a:pt x="0" y="10"/>
                </a:moveTo>
                <a:lnTo>
                  <a:pt x="6486" y="10"/>
                </a:lnTo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531" dirty="0"/>
          </a:p>
        </p:txBody>
      </p:sp>
      <p:sp>
        <p:nvSpPr>
          <p:cNvPr id="21" name="Shape1903" hidden="1">
            <a:extLst>
              <a:ext uri="{FF2B5EF4-FFF2-40B4-BE49-F238E27FC236}">
                <a16:creationId xmlns="" xmlns:a16="http://schemas.microsoft.com/office/drawing/2014/main" id="{78F295FC-CE1A-9144-A61B-8DA57C1010D6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457200"/>
            <a:ext cx="635000" cy="635000"/>
          </a:xfrm>
          <a:custGeom>
            <a:avLst/>
            <a:gdLst>
              <a:gd name="T0" fmla="*/ 0 w 6828"/>
              <a:gd name="T1" fmla="*/ 2806009 h 1819"/>
              <a:gd name="T2" fmla="*/ 635000 w 6828"/>
              <a:gd name="T3" fmla="*/ 2806009 h 1819"/>
              <a:gd name="T4" fmla="*/ 635000 w 6828"/>
              <a:gd name="T5" fmla="*/ 2171358 h 1819"/>
              <a:gd name="T6" fmla="*/ 0 w 6828"/>
              <a:gd name="T7" fmla="*/ 2171358 h 181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28" h="1819">
                <a:moveTo>
                  <a:pt x="0" y="1818"/>
                </a:moveTo>
                <a:lnTo>
                  <a:pt x="6828" y="1818"/>
                </a:lnTo>
                <a:lnTo>
                  <a:pt x="6828" y="0"/>
                </a:lnTo>
                <a:lnTo>
                  <a:pt x="0" y="0"/>
                </a:lnTo>
                <a:lnTo>
                  <a:pt x="0" y="181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531" dirty="0"/>
          </a:p>
        </p:txBody>
      </p:sp>
      <p:sp>
        <p:nvSpPr>
          <p:cNvPr id="22" name="Shape1904" hidden="1">
            <a:extLst>
              <a:ext uri="{FF2B5EF4-FFF2-40B4-BE49-F238E27FC236}">
                <a16:creationId xmlns="" xmlns:a16="http://schemas.microsoft.com/office/drawing/2014/main" id="{AF534EA9-D88E-3C44-A443-9C51663D3F3B}"/>
              </a:ext>
            </a:extLst>
          </p:cNvPr>
          <p:cNvSpPr>
            <a:spLocks noSelect="1" noChangeArrowheads="1"/>
          </p:cNvSpPr>
          <p:nvPr/>
        </p:nvSpPr>
        <p:spPr bwMode="auto">
          <a:xfrm>
            <a:off x="0" y="457200"/>
            <a:ext cx="635000" cy="635000"/>
          </a:xfrm>
          <a:custGeom>
            <a:avLst/>
            <a:gdLst>
              <a:gd name="T0" fmla="*/ 0 w 6962"/>
              <a:gd name="T1" fmla="*/ 2586425 h 1997"/>
              <a:gd name="T2" fmla="*/ 635000 w 6962"/>
              <a:gd name="T3" fmla="*/ 2586425 h 1997"/>
              <a:gd name="T4" fmla="*/ 635000 w 6962"/>
              <a:gd name="T5" fmla="*/ 1951425 h 1997"/>
              <a:gd name="T6" fmla="*/ 0 w 6962"/>
              <a:gd name="T7" fmla="*/ 1951425 h 199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62" h="1997">
                <a:moveTo>
                  <a:pt x="0" y="1997"/>
                </a:moveTo>
                <a:lnTo>
                  <a:pt x="6962" y="1997"/>
                </a:lnTo>
                <a:lnTo>
                  <a:pt x="6962" y="0"/>
                </a:lnTo>
                <a:lnTo>
                  <a:pt x="0" y="0"/>
                </a:lnTo>
                <a:lnTo>
                  <a:pt x="0" y="1997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531" dirty="0"/>
          </a:p>
        </p:txBody>
      </p:sp>
      <p:grpSp>
        <p:nvGrpSpPr>
          <p:cNvPr id="32" name="Groupe 31">
            <a:extLst>
              <a:ext uri="{FF2B5EF4-FFF2-40B4-BE49-F238E27FC236}">
                <a16:creationId xmlns="" xmlns:a16="http://schemas.microsoft.com/office/drawing/2014/main" id="{0976B8EA-B027-E74F-9EDA-D71D487D004F}"/>
              </a:ext>
            </a:extLst>
          </p:cNvPr>
          <p:cNvGrpSpPr/>
          <p:nvPr/>
        </p:nvGrpSpPr>
        <p:grpSpPr>
          <a:xfrm>
            <a:off x="4152904" y="117055"/>
            <a:ext cx="1155699" cy="762294"/>
            <a:chOff x="3994796" y="69429"/>
            <a:chExt cx="1313803" cy="918674"/>
          </a:xfrm>
        </p:grpSpPr>
        <p:pic>
          <p:nvPicPr>
            <p:cNvPr id="2072" name="Picture 24">
              <a:extLst>
                <a:ext uri="{FF2B5EF4-FFF2-40B4-BE49-F238E27FC236}">
                  <a16:creationId xmlns="" xmlns:a16="http://schemas.microsoft.com/office/drawing/2014/main" id="{A257F902-2FF8-7049-86B2-418A69C3A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796" y="69429"/>
              <a:ext cx="1313803" cy="918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>
              <a:extLst>
                <a:ext uri="{FF2B5EF4-FFF2-40B4-BE49-F238E27FC236}">
                  <a16:creationId xmlns="" xmlns:a16="http://schemas.microsoft.com/office/drawing/2014/main" id="{9EEADBC8-DFD7-F44E-9AA7-E08FE7A4D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335" y="167697"/>
              <a:ext cx="922261" cy="67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5">
            <a:extLst>
              <a:ext uri="{FF2B5EF4-FFF2-40B4-BE49-F238E27FC236}">
                <a16:creationId xmlns="" xmlns:a16="http://schemas.microsoft.com/office/drawing/2014/main" id="{86EE5B47-D968-994A-B7C8-4D5FE2754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4144"/>
            <a:ext cx="923104" cy="9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3882" rIns="457056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531" dirty="0"/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id="{73B33D74-07B3-924E-AB2D-D78C642F9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439130"/>
            <a:ext cx="184731" cy="49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531" dirty="0"/>
          </a:p>
        </p:txBody>
      </p:sp>
      <p:sp>
        <p:nvSpPr>
          <p:cNvPr id="25" name="Rectangle 27">
            <a:extLst>
              <a:ext uri="{FF2B5EF4-FFF2-40B4-BE49-F238E27FC236}">
                <a16:creationId xmlns="" xmlns:a16="http://schemas.microsoft.com/office/drawing/2014/main" id="{EF40FD28-AC93-214E-A92C-14FC9FFA9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67731"/>
            <a:ext cx="184731" cy="49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531" dirty="0"/>
          </a:p>
        </p:txBody>
      </p:sp>
      <p:sp>
        <p:nvSpPr>
          <p:cNvPr id="26" name="Rectangle 28">
            <a:extLst>
              <a:ext uri="{FF2B5EF4-FFF2-40B4-BE49-F238E27FC236}">
                <a16:creationId xmlns="" xmlns:a16="http://schemas.microsoft.com/office/drawing/2014/main" id="{0F07E164-C2A8-964E-8AFA-3E977459A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96330"/>
            <a:ext cx="184731" cy="49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531" dirty="0"/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F6EC7976-BCC6-0E4B-A79A-2967C32ED808}"/>
              </a:ext>
            </a:extLst>
          </p:cNvPr>
          <p:cNvSpPr txBox="1"/>
          <p:nvPr/>
        </p:nvSpPr>
        <p:spPr>
          <a:xfrm>
            <a:off x="977037" y="271555"/>
            <a:ext cx="3175866" cy="481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5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531" b="1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La Radio Numérique</a:t>
            </a:r>
            <a:endParaRPr lang="fr-FR" altLang="fr-FR" sz="200" dirty="0">
              <a:cs typeface="Arial" panose="020B0604020202020204" pitchFamily="34" charset="0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="" xmlns:a16="http://schemas.microsoft.com/office/drawing/2014/main" id="{5E568775-F936-4B42-B2DB-F691FC73E1AC}"/>
              </a:ext>
            </a:extLst>
          </p:cNvPr>
          <p:cNvSpPr txBox="1"/>
          <p:nvPr/>
        </p:nvSpPr>
        <p:spPr>
          <a:xfrm>
            <a:off x="898277" y="826005"/>
            <a:ext cx="34699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53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i="1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Inventé à Rennes, le DAB+ revient en force en Bretagne</a:t>
            </a:r>
            <a:endParaRPr lang="fr-FR" altLang="fr-FR" sz="1100" dirty="0">
              <a:cs typeface="Arial" panose="020B0604020202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102C4D7E-0AF2-7B4D-A0EA-D005A511DCAC}"/>
              </a:ext>
            </a:extLst>
          </p:cNvPr>
          <p:cNvSpPr txBox="1"/>
          <p:nvPr/>
        </p:nvSpPr>
        <p:spPr>
          <a:xfrm>
            <a:off x="445386" y="3149491"/>
            <a:ext cx="4500000" cy="2369880"/>
          </a:xfrm>
          <a:prstGeom prst="rect">
            <a:avLst/>
          </a:prstGeom>
          <a:noFill/>
          <a:ln w="0">
            <a:noFill/>
          </a:ln>
        </p:spPr>
        <p:txBody>
          <a:bodyPr wrap="square" lIns="90000">
            <a:spAutoFit/>
          </a:bodyPr>
          <a:lstStyle/>
          <a:p>
            <a:pPr algn="ctr"/>
            <a:r>
              <a:rPr lang="fr-FR" sz="2400" b="1" dirty="0" smtClean="0">
                <a:latin typeface="Calibri" panose="020F0502020204030204" pitchFamily="34" charset="0"/>
              </a:rPr>
              <a:t>Exposition du 21 au 23 mars 2024 </a:t>
            </a:r>
            <a:endParaRPr lang="fr-FR" sz="1000" dirty="0"/>
          </a:p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à Cesson-Sévigné</a:t>
            </a:r>
          </a:p>
          <a:p>
            <a:pPr algn="ctr"/>
            <a:r>
              <a:rPr lang="fr-FR" sz="1400" b="1" dirty="0" smtClean="0"/>
              <a:t> </a:t>
            </a:r>
            <a:r>
              <a:rPr lang="fr-FR" sz="1400" b="1" dirty="0">
                <a:latin typeface="Calibri" panose="020F0502020204030204" pitchFamily="34" charset="0"/>
              </a:rPr>
              <a:t>Campus  de </a:t>
            </a:r>
            <a:r>
              <a:rPr lang="fr-FR" sz="1400" b="1" dirty="0" err="1" smtClean="0">
                <a:latin typeface="Calibri" panose="020F0502020204030204" pitchFamily="34" charset="0"/>
              </a:rPr>
              <a:t>CentraleSupélec</a:t>
            </a:r>
            <a:r>
              <a:rPr lang="fr-FR" sz="1400" b="1" dirty="0" smtClean="0">
                <a:latin typeface="Calibri" panose="020F0502020204030204" pitchFamily="34" charset="0"/>
              </a:rPr>
              <a:t> (infos accès au verso)</a:t>
            </a:r>
          </a:p>
          <a:p>
            <a:pPr algn="ctr"/>
            <a:r>
              <a:rPr lang="fr-FR" sz="1400" b="1" dirty="0" smtClean="0">
                <a:latin typeface="Calibri" panose="020F0502020204030204" pitchFamily="34" charset="0"/>
              </a:rPr>
              <a:t> </a:t>
            </a:r>
            <a:endParaRPr lang="fr-FR" sz="1400" b="1" dirty="0"/>
          </a:p>
          <a:p>
            <a:pPr algn="ctr" fontAlgn="b"/>
            <a:r>
              <a:rPr lang="fr-FR" sz="1400" b="1" dirty="0" smtClean="0">
                <a:latin typeface="Calibri" panose="020F0502020204030204" pitchFamily="34" charset="0"/>
              </a:rPr>
              <a:t> </a:t>
            </a:r>
            <a:r>
              <a:rPr lang="fr-FR" sz="1400" b="1" dirty="0">
                <a:latin typeface="Calibri" panose="020F0502020204030204" pitchFamily="34" charset="0"/>
              </a:rPr>
              <a:t>Gratuit - Tous </a:t>
            </a:r>
            <a:r>
              <a:rPr lang="fr-FR" sz="1400" b="1" dirty="0" smtClean="0">
                <a:latin typeface="Calibri" panose="020F0502020204030204" pitchFamily="34" charset="0"/>
              </a:rPr>
              <a:t>publics</a:t>
            </a:r>
          </a:p>
          <a:p>
            <a:pPr algn="ctr" fontAlgn="b"/>
            <a:r>
              <a:rPr lang="fr-FR" sz="1400" b="1" dirty="0" smtClean="0">
                <a:latin typeface="Calibri" panose="020F0502020204030204" pitchFamily="34" charset="0"/>
              </a:rPr>
              <a:t>  Jeudi 21</a:t>
            </a:r>
            <a:r>
              <a:rPr lang="fr-FR" sz="1400" dirty="0" smtClean="0">
                <a:latin typeface="Calibri" panose="020F0502020204030204" pitchFamily="34" charset="0"/>
              </a:rPr>
              <a:t>: </a:t>
            </a:r>
            <a:r>
              <a:rPr lang="fr-FR" sz="1400" dirty="0">
                <a:latin typeface="Calibri" panose="020F0502020204030204" pitchFamily="34" charset="0"/>
              </a:rPr>
              <a:t>13h – 19h</a:t>
            </a:r>
          </a:p>
          <a:p>
            <a:pPr algn="ctr" fontAlgn="b"/>
            <a:r>
              <a:rPr lang="fr-FR" sz="1400" b="1" dirty="0">
                <a:latin typeface="Calibri" panose="020F0502020204030204" pitchFamily="34" charset="0"/>
              </a:rPr>
              <a:t>Vendredi </a:t>
            </a:r>
            <a:r>
              <a:rPr lang="fr-FR" sz="1400" b="1" dirty="0" smtClean="0">
                <a:latin typeface="Calibri" panose="020F0502020204030204" pitchFamily="34" charset="0"/>
              </a:rPr>
              <a:t>22</a:t>
            </a:r>
            <a:r>
              <a:rPr lang="fr-FR" sz="1400" dirty="0" smtClean="0">
                <a:latin typeface="Calibri" panose="020F0502020204030204" pitchFamily="34" charset="0"/>
              </a:rPr>
              <a:t>: </a:t>
            </a:r>
            <a:r>
              <a:rPr lang="fr-FR" sz="1400" dirty="0">
                <a:latin typeface="Calibri" panose="020F0502020204030204" pitchFamily="34" charset="0"/>
              </a:rPr>
              <a:t>10h – 19h30</a:t>
            </a:r>
          </a:p>
          <a:p>
            <a:pPr algn="ctr" fontAlgn="b"/>
            <a:r>
              <a:rPr lang="fr-FR" sz="1400" b="1" dirty="0">
                <a:latin typeface="Calibri" panose="020F0502020204030204" pitchFamily="34" charset="0"/>
              </a:rPr>
              <a:t>Samedi </a:t>
            </a:r>
            <a:r>
              <a:rPr lang="fr-FR" sz="1400" b="1" dirty="0" smtClean="0">
                <a:latin typeface="Calibri" panose="020F0502020204030204" pitchFamily="34" charset="0"/>
              </a:rPr>
              <a:t>23</a:t>
            </a:r>
            <a:r>
              <a:rPr lang="fr-FR" sz="1400" dirty="0" smtClean="0">
                <a:latin typeface="Calibri" panose="020F0502020204030204" pitchFamily="34" charset="0"/>
              </a:rPr>
              <a:t>: </a:t>
            </a:r>
            <a:r>
              <a:rPr lang="fr-FR" sz="1400" dirty="0" smtClean="0">
                <a:latin typeface="Calibri" panose="020F0502020204030204" pitchFamily="34" charset="0"/>
              </a:rPr>
              <a:t>10h </a:t>
            </a:r>
            <a:r>
              <a:rPr lang="fr-FR" sz="1400" dirty="0">
                <a:latin typeface="Calibri" panose="020F0502020204030204" pitchFamily="34" charset="0"/>
              </a:rPr>
              <a:t>– </a:t>
            </a:r>
            <a:r>
              <a:rPr lang="fr-FR" sz="1400" dirty="0" smtClean="0">
                <a:latin typeface="Calibri" panose="020F0502020204030204" pitchFamily="34" charset="0"/>
              </a:rPr>
              <a:t>17h</a:t>
            </a:r>
          </a:p>
          <a:p>
            <a:pPr algn="ctr" fontAlgn="b"/>
            <a:r>
              <a:rPr lang="fr-FR" sz="1200" dirty="0" smtClean="0">
                <a:latin typeface="Calibri" panose="020F0502020204030204" pitchFamily="34" charset="0"/>
              </a:rPr>
              <a:t>***</a:t>
            </a:r>
          </a:p>
          <a:p>
            <a:pPr algn="ctr" fontAlgn="b"/>
            <a:r>
              <a:rPr lang="fr-FR" sz="1200" b="1" dirty="0" smtClean="0">
                <a:latin typeface="Calibri" panose="020F0502020204030204" pitchFamily="34" charset="0"/>
              </a:rPr>
              <a:t>Inscription </a:t>
            </a:r>
            <a:r>
              <a:rPr lang="fr-FR" sz="1200" b="1" dirty="0">
                <a:latin typeface="Calibri" panose="020F0502020204030204" pitchFamily="34" charset="0"/>
              </a:rPr>
              <a:t>obligatoire pour les groupes </a:t>
            </a:r>
            <a:r>
              <a:rPr lang="fr-FR" sz="1200" dirty="0" smtClean="0">
                <a:latin typeface="Calibri" panose="020F0502020204030204" pitchFamily="34" charset="0"/>
              </a:rPr>
              <a:t>: </a:t>
            </a:r>
            <a:r>
              <a:rPr lang="fr-FR" sz="1400" dirty="0">
                <a:solidFill>
                  <a:srgbClr val="00B050"/>
                </a:solidFill>
                <a:latin typeface="Calibri" panose="020F0502020204030204" pitchFamily="34" charset="0"/>
              </a:rPr>
              <a:t>dabplus@a3c7.fr</a:t>
            </a:r>
            <a:endParaRPr lang="fr-FR" sz="1400" dirty="0">
              <a:solidFill>
                <a:srgbClr val="00B05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D40E217-0488-5D4D-8098-B1D81B9FE7CB}"/>
              </a:ext>
            </a:extLst>
          </p:cNvPr>
          <p:cNvSpPr/>
          <p:nvPr/>
        </p:nvSpPr>
        <p:spPr>
          <a:xfrm>
            <a:off x="175231" y="3110104"/>
            <a:ext cx="5040000" cy="252000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0FB698AD-BDE1-4340-A526-688AA1B5CE5A}"/>
              </a:ext>
            </a:extLst>
          </p:cNvPr>
          <p:cNvSpPr txBox="1"/>
          <p:nvPr/>
        </p:nvSpPr>
        <p:spPr>
          <a:xfrm>
            <a:off x="473366" y="6762245"/>
            <a:ext cx="4672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Plus d'information sur  le site </a:t>
            </a: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www.a3c7.fr</a:t>
            </a: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rubrique Agenda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fr-F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4" y="4358988"/>
            <a:ext cx="1318351" cy="792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8E27B3C9-069E-7744-9B0D-AFF547AEC06C}"/>
              </a:ext>
            </a:extLst>
          </p:cNvPr>
          <p:cNvSpPr txBox="1"/>
          <p:nvPr/>
        </p:nvSpPr>
        <p:spPr>
          <a:xfrm>
            <a:off x="178091" y="5652100"/>
            <a:ext cx="50073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51" indent="-342951">
              <a:buFont typeface="Symbol" pitchFamily="2" charset="2"/>
              <a:buChar char=""/>
            </a:pPr>
            <a:r>
              <a:rPr lang="fr-FR" sz="1050" i="1" dirty="0">
                <a:solidFill>
                  <a:srgbClr val="000000"/>
                </a:solidFill>
                <a:ea typeface="Times New Roman" panose="02020603050405020304" pitchFamily="18" charset="0"/>
              </a:rPr>
              <a:t>Deux films pédagogiques</a:t>
            </a:r>
            <a:endParaRPr lang="fr-FR" sz="1050" dirty="0">
              <a:ea typeface="Times New Roman" panose="02020603050405020304" pitchFamily="18" charset="0"/>
            </a:endParaRPr>
          </a:p>
          <a:p>
            <a:pPr marL="342951" indent="-342951">
              <a:buFont typeface="Symbol" pitchFamily="2" charset="2"/>
              <a:buChar char=""/>
            </a:pPr>
            <a:r>
              <a:rPr lang="fr-FR" sz="1050" i="1" dirty="0">
                <a:solidFill>
                  <a:srgbClr val="000000"/>
                </a:solidFill>
                <a:ea typeface="Times New Roman" panose="02020603050405020304" pitchFamily="18" charset="0"/>
              </a:rPr>
              <a:t>Les extraits les plus marquants de la conférence du 9 janvier</a:t>
            </a:r>
            <a:endParaRPr lang="fr-FR" sz="1050" dirty="0">
              <a:ea typeface="Times New Roman" panose="02020603050405020304" pitchFamily="18" charset="0"/>
            </a:endParaRPr>
          </a:p>
          <a:p>
            <a:pPr marL="342951" indent="-342951">
              <a:buFont typeface="Symbol" pitchFamily="2" charset="2"/>
              <a:buChar char=""/>
            </a:pPr>
            <a:r>
              <a:rPr lang="fr-FR" sz="1050" i="1" dirty="0">
                <a:solidFill>
                  <a:srgbClr val="000000"/>
                </a:solidFill>
                <a:ea typeface="Times New Roman" panose="02020603050405020304" pitchFamily="18" charset="0"/>
              </a:rPr>
              <a:t>Des panneaux explicatifs «comment ca marche» commentés par ceux qui l’ont fait </a:t>
            </a:r>
            <a:endParaRPr lang="fr-FR" sz="1050" dirty="0">
              <a:ea typeface="Times New Roman" panose="02020603050405020304" pitchFamily="18" charset="0"/>
            </a:endParaRPr>
          </a:p>
          <a:p>
            <a:pPr marL="342951" indent="-342951">
              <a:buFont typeface="Symbol" pitchFamily="2" charset="2"/>
              <a:buChar char=""/>
            </a:pPr>
            <a:r>
              <a:rPr lang="fr-FR" sz="1050" i="1" dirty="0">
                <a:solidFill>
                  <a:srgbClr val="000000"/>
                </a:solidFill>
                <a:ea typeface="Times New Roman" panose="02020603050405020304" pitchFamily="18" charset="0"/>
              </a:rPr>
              <a:t>La coopération internationale ; le DAB+ en France et dans le monde</a:t>
            </a:r>
            <a:endParaRPr lang="fr-FR" sz="1050" dirty="0">
              <a:ea typeface="Times New Roman" panose="02020603050405020304" pitchFamily="18" charset="0"/>
            </a:endParaRPr>
          </a:p>
          <a:p>
            <a:pPr marL="342951" indent="-342951">
              <a:buFont typeface="Symbol" pitchFamily="2" charset="2"/>
              <a:buChar char=""/>
            </a:pPr>
            <a:r>
              <a:rPr lang="fr-FR" sz="1050" i="1" dirty="0">
                <a:solidFill>
                  <a:srgbClr val="000000"/>
                </a:solidFill>
                <a:ea typeface="Times New Roman" panose="02020603050405020304" pitchFamily="18" charset="0"/>
              </a:rPr>
              <a:t>La concurrence et le futur</a:t>
            </a:r>
            <a:endParaRPr lang="fr-FR" sz="1050" dirty="0">
              <a:ea typeface="Times New Roman" panose="02020603050405020304" pitchFamily="18" charset="0"/>
            </a:endParaRPr>
          </a:p>
          <a:p>
            <a:pPr marL="342951" indent="-342951">
              <a:buFont typeface="Symbol" pitchFamily="2" charset="2"/>
              <a:buChar char=""/>
            </a:pPr>
            <a:r>
              <a:rPr lang="fr-FR" sz="1050" i="1" dirty="0">
                <a:solidFill>
                  <a:srgbClr val="000000"/>
                </a:solidFill>
                <a:ea typeface="Times New Roman" panose="02020603050405020304" pitchFamily="18" charset="0"/>
              </a:rPr>
              <a:t>Un coup d’œil sur l’évolution des matériels depuis le poste à galène...</a:t>
            </a:r>
            <a:endParaRPr lang="fr-FR" sz="1050" dirty="0">
              <a:ea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4146982"/>
            <a:ext cx="133724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182212080">
            <a:extLst>
              <a:ext uri="{FF2B5EF4-FFF2-40B4-BE49-F238E27FC236}">
                <a16:creationId xmlns="" xmlns:a16="http://schemas.microsoft.com/office/drawing/2014/main" id="{5909E0A5-FF24-7742-9F3F-A3B751667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8"/>
          <a:stretch/>
        </p:blipFill>
        <p:spPr bwMode="auto">
          <a:xfrm>
            <a:off x="312994" y="2120616"/>
            <a:ext cx="4733672" cy="32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182207088">
            <a:extLst>
              <a:ext uri="{FF2B5EF4-FFF2-40B4-BE49-F238E27FC236}">
                <a16:creationId xmlns="" xmlns:a16="http://schemas.microsoft.com/office/drawing/2014/main" id="{52F41B80-8E18-BC4F-A54A-719E3019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4" y="5714262"/>
            <a:ext cx="1149924" cy="7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image182222480">
            <a:extLst>
              <a:ext uri="{FF2B5EF4-FFF2-40B4-BE49-F238E27FC236}">
                <a16:creationId xmlns="" xmlns:a16="http://schemas.microsoft.com/office/drawing/2014/main" id="{6DC330E6-74A5-4044-90E1-5F465487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0" y="6386896"/>
            <a:ext cx="1360655" cy="62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image182219568">
            <a:extLst>
              <a:ext uri="{FF2B5EF4-FFF2-40B4-BE49-F238E27FC236}">
                <a16:creationId xmlns="" xmlns:a16="http://schemas.microsoft.com/office/drawing/2014/main" id="{D399CEBD-3427-0740-AA90-77D64A5A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08" y="5739140"/>
            <a:ext cx="1215942" cy="45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image182214368">
            <a:extLst>
              <a:ext uri="{FF2B5EF4-FFF2-40B4-BE49-F238E27FC236}">
                <a16:creationId xmlns="" xmlns:a16="http://schemas.microsoft.com/office/drawing/2014/main" id="{4ADDD6A2-75DF-2449-8C4D-F0334366A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26" y="6256579"/>
            <a:ext cx="1537206" cy="8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D889EE28-3922-1C49-A190-13EFD054F3FA}"/>
              </a:ext>
            </a:extLst>
          </p:cNvPr>
          <p:cNvSpPr txBox="1"/>
          <p:nvPr/>
        </p:nvSpPr>
        <p:spPr>
          <a:xfrm>
            <a:off x="-37097" y="272977"/>
            <a:ext cx="5400000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"/>
            <a:r>
              <a:rPr lang="fr-FR" b="1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Accès au campus </a:t>
            </a:r>
            <a:r>
              <a:rPr lang="fr-FR" b="1" dirty="0" err="1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CentraleSupélec</a:t>
            </a:r>
            <a:endParaRPr lang="fr-FR" b="1" dirty="0">
              <a:solidFill>
                <a:srgbClr val="231F2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fontAlgn="b"/>
            <a:r>
              <a:rPr lang="fr-FR" sz="1500" u="sng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Bus </a:t>
            </a:r>
            <a:r>
              <a:rPr lang="fr-FR" sz="1500" u="sng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: </a:t>
            </a:r>
          </a:p>
          <a:p>
            <a:pPr fontAlgn="b"/>
            <a:r>
              <a:rPr lang="fr-FR" sz="16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lang="fr-FR" sz="15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- lignes: C4</a:t>
            </a:r>
            <a:r>
              <a:rPr lang="fr-FR" sz="1500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, 50, 70 (arrêt Atalante) ou 64 (arrêt Belle Fontaine)</a:t>
            </a:r>
            <a:r>
              <a:rPr lang="fr-FR" sz="1600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fontAlgn="b"/>
            <a:r>
              <a:rPr lang="fr-FR" sz="1500" u="sng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Parking :</a:t>
            </a:r>
          </a:p>
          <a:p>
            <a:pPr fontAlgn="b"/>
            <a:r>
              <a:rPr lang="fr-FR" sz="16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lang="fr-FR" sz="15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- en semaine: </a:t>
            </a:r>
            <a:r>
              <a:rPr lang="fr-FR" sz="1500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Av de la Boulais GPS 48,125278N  1,623611W  </a:t>
            </a:r>
          </a:p>
          <a:p>
            <a:pPr fontAlgn="b"/>
            <a:r>
              <a:rPr lang="fr-FR" sz="1500" dirty="0" smtClean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	- le samedi: </a:t>
            </a:r>
            <a:r>
              <a:rPr lang="fr-FR" sz="1500" dirty="0">
                <a:solidFill>
                  <a:srgbClr val="231F2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Av de Belle Fontaine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56" y="5827712"/>
            <a:ext cx="14668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3066</TotalTime>
  <Words>272</Words>
  <Application>Microsoft Office PowerPoint</Application>
  <PresentationFormat>B5 (ISO) (176 x 250 mm)</PresentationFormat>
  <Paragraphs>30</Paragraphs>
  <Slides>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Christiane Schwartz</dc:creator>
  <cp:lastModifiedBy>André</cp:lastModifiedBy>
  <cp:revision>37</cp:revision>
  <cp:lastPrinted>2024-02-28T13:57:22Z</cp:lastPrinted>
  <dcterms:created xsi:type="dcterms:W3CDTF">2023-12-01T15:10:01Z</dcterms:created>
  <dcterms:modified xsi:type="dcterms:W3CDTF">2024-02-28T14:05:42Z</dcterms:modified>
</cp:coreProperties>
</file>