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92" r:id="rId2"/>
    <p:sldId id="293" r:id="rId3"/>
    <p:sldId id="344" r:id="rId4"/>
    <p:sldId id="350" r:id="rId5"/>
    <p:sldId id="352" r:id="rId6"/>
    <p:sldId id="348" r:id="rId7"/>
    <p:sldId id="271" r:id="rId8"/>
    <p:sldId id="356" r:id="rId9"/>
    <p:sldId id="359" r:id="rId10"/>
    <p:sldId id="362" r:id="rId11"/>
    <p:sldId id="273" r:id="rId12"/>
    <p:sldId id="357" r:id="rId13"/>
    <p:sldId id="361" r:id="rId14"/>
    <p:sldId id="364" r:id="rId15"/>
    <p:sldId id="276" r:id="rId16"/>
    <p:sldId id="365" r:id="rId17"/>
    <p:sldId id="366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672"/>
    <p:restoredTop sz="91077"/>
  </p:normalViewPr>
  <p:slideViewPr>
    <p:cSldViewPr snapToGrid="0" snapToObjects="1">
      <p:cViewPr varScale="1">
        <p:scale>
          <a:sx n="76" d="100"/>
          <a:sy n="76" d="100"/>
        </p:scale>
        <p:origin x="400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390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DD242-B93D-114C-9D3C-7571017A1278}" type="datetimeFigureOut">
              <a:rPr lang="fr-FR" smtClean="0"/>
              <a:t>07/01/2024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6081C-C62E-1646-88D2-EAE4738240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4363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9152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8682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1606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3887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BLF et J Richard au moins commentent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9507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05448E-021A-D34F-999A-A2C1F38FD0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246E778-A89C-E14F-BF56-BE5CA2A9B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DF5C1F-6852-A94E-B4A8-7B8EE8D65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8E1298-CA8A-2D48-9852-06387EEFC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671CC0-F397-BB49-8D3D-BE607A26B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288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06F25F-94D5-F34A-95C0-554EEB229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42478FD-A7F7-F248-B67A-C9DAA6EF8B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38E56A-10A0-4D44-AB53-4B5E81511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A13898-CAF5-FD49-8782-739DAB6FF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9026BF-F278-B94B-B705-131B96284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753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9805A44-FD94-304E-BAE7-86E17832A9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6618FB-ACC3-324B-8FA1-51100A0E8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987B1E-E705-3D4B-8624-159CB240C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43A57B-8679-E147-AED1-0AE83539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4FA6D4-B580-A84F-8BCE-4EEB148F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389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4A5DB8-25A1-9A4F-AFF2-BB4869F66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1A14AF-97EA-8B4C-BCBC-7242B03A8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9149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DCDEA9-C7B4-1142-B0EE-E7E32C30C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516FC5D-BB16-444C-B22B-C047C2D3C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A67F93-09AC-6F40-AA45-3DC13E9C5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9D0620-681D-1543-8FF2-872B222C7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E83518-412F-DA4D-B1D8-93EC6C5D7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49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97EDD4-5357-BD4C-A9A0-2B577ADDB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C6040E-8DFC-FD42-883D-5238886C00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A7C8D5F-F0D7-D34F-AF96-C0B10A1F0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DDEB05-9D25-774A-9132-D09BEF790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D7F5F4-F5C0-9E42-8509-E1CCD317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70EEE26-4080-2049-B8E1-7583FD454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75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939B2C-798F-DA4D-8BBB-649F2FE8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416405-E03F-FA4F-8AD3-FCA8C8AFC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C45F4F4-204D-7543-B3D6-4E418996F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1B6AE06-DA73-264D-845C-1C3FF39B8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E04F1F5-1C5A-CA45-9E38-3F13BA3B6D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4FB16AF-7985-9244-8F4B-C1DD98AEF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9/01/2024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1DCBE38-E221-654B-A95F-2A114721A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Radio Numérique DAB+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97D096A-AF35-9A4F-B02C-8379C4112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06B9EB77-2314-D848-9016-D727B9E619C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507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401479-CDB8-7348-8871-1142285B7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E5E8C02-100D-C04C-8BB8-91ABB5453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9/01/2024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488D238-ECBE-B842-8A36-FAAFB7982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Radio numérique DAB+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FE16B33-9A5F-BC43-B82A-1EF30A9C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06B9EB77-2314-D848-9016-D727B9E619C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481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E05FD06-342D-AF4E-BFE1-14D49D48A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9/01/2024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7B1341-7A65-E142-9776-3B7B31F2B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Radio Numérique DAB+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14B448-91E6-6247-ADDA-D0BD21E9C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06B9EB77-2314-D848-9016-D727B9E619C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761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68A00B-858A-A040-B88A-8352325AB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02A9C8-A284-1F42-8A46-B883EABF9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34043B4-A82D-7242-9062-9C03BB639C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A31E2DB-852D-BB4D-9187-DAAFC4E13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8F551A-ADBC-AE49-8DB9-1374B8715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CA584B-10F1-034C-A0F0-67C740A17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578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87B533-F16A-164C-8740-4A4A1822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20B81E4-99A4-FE44-A2F4-3C638B6DF3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76A0957-2F41-7C43-B9AC-D54C04518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5CA812-B61D-D64A-AC66-2EB0C0EEB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5BFA262-5AC7-454F-8C79-28ECDB65D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635DC78-2F89-294D-9BED-39986ADE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905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237A13E-4258-7741-B869-F5A6087AB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7D0F280-03B9-5F43-99EA-3D68E8D04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3038E7-CA50-B343-9B7D-479065718B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DA4276-9FA2-6847-9679-23B0E66380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3BEB0A-2E85-034F-A622-EC40EA2B4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9EB77-2314-D848-9016-D727B9E619C6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9CB02BA-7074-C546-BFC3-D7A93E6729F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933682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6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8.jpg"/><Relationship Id="rId18" Type="http://schemas.openxmlformats.org/officeDocument/2006/relationships/image" Target="../media/image43.jpg"/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12" Type="http://schemas.openxmlformats.org/officeDocument/2006/relationships/image" Target="../media/image37.jpg"/><Relationship Id="rId17" Type="http://schemas.openxmlformats.org/officeDocument/2006/relationships/image" Target="../media/image42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11" Type="http://schemas.openxmlformats.org/officeDocument/2006/relationships/image" Target="../media/image36.jpg"/><Relationship Id="rId5" Type="http://schemas.openxmlformats.org/officeDocument/2006/relationships/image" Target="../media/image30.png"/><Relationship Id="rId15" Type="http://schemas.openxmlformats.org/officeDocument/2006/relationships/image" Target="../media/image40.jpg"/><Relationship Id="rId10" Type="http://schemas.openxmlformats.org/officeDocument/2006/relationships/image" Target="../media/image35.jpg"/><Relationship Id="rId4" Type="http://schemas.openxmlformats.org/officeDocument/2006/relationships/image" Target="../media/image29.png"/><Relationship Id="rId9" Type="http://schemas.openxmlformats.org/officeDocument/2006/relationships/image" Target="../media/image34.jpg"/><Relationship Id="rId1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1299" y="1437409"/>
            <a:ext cx="1668517" cy="1325563"/>
          </a:xfrm>
        </p:spPr>
        <p:txBody>
          <a:bodyPr>
            <a:normAutofit/>
          </a:bodyPr>
          <a:lstStyle/>
          <a:p>
            <a:r>
              <a:rPr lang="fr-FR" sz="4800" b="1" dirty="0"/>
              <a:t>1972 </a:t>
            </a:r>
          </a:p>
        </p:txBody>
      </p:sp>
      <p:pic>
        <p:nvPicPr>
          <p:cNvPr id="4" name="Image 3" descr="unnam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9816" y="1437409"/>
            <a:ext cx="6973555" cy="5112131"/>
          </a:xfrm>
          <a:prstGeom prst="rect">
            <a:avLst/>
          </a:prstGeom>
        </p:spPr>
      </p:pic>
      <p:sp>
        <p:nvSpPr>
          <p:cNvPr id="5" name="Flèche vers le bas 4"/>
          <p:cNvSpPr/>
          <p:nvPr/>
        </p:nvSpPr>
        <p:spPr>
          <a:xfrm>
            <a:off x="5505092" y="2605688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CC9940-269E-DD41-942E-BC4756B75DD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6B9EB77-2314-D848-9016-D727B9E619C6}" type="slidenum">
              <a:rPr lang="fr-FR" smtClean="0"/>
              <a:t>1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842F58F-E548-FA4B-B1DB-EFC0FED18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056" y="365124"/>
            <a:ext cx="4843298" cy="84414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717DD82-DF5F-D644-AC0B-C2B17643A3E3}"/>
              </a:ext>
            </a:extLst>
          </p:cNvPr>
          <p:cNvSpPr txBox="1"/>
          <p:nvPr/>
        </p:nvSpPr>
        <p:spPr>
          <a:xfrm>
            <a:off x="7563677" y="464033"/>
            <a:ext cx="46283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dirty="0"/>
              <a:t>arrivée Quai Dujardin</a:t>
            </a:r>
            <a:endParaRPr lang="fr-FR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568"/>
    </mc:Choice>
    <mc:Fallback xmlns="">
      <p:transition spd="slow" advClick="0" advTm="1456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E2124C1-5829-1546-8A88-8C7413153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10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515640B-31F8-B346-A121-08E3819C2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965" y="1424763"/>
            <a:ext cx="3698690" cy="493158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1B3081C-446A-274D-A692-6FC284D8F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523" y="1354063"/>
            <a:ext cx="7012380" cy="5184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D8D6A15-9A55-474C-A070-E6AF0B153233}"/>
              </a:ext>
            </a:extLst>
          </p:cNvPr>
          <p:cNvSpPr txBox="1"/>
          <p:nvPr/>
        </p:nvSpPr>
        <p:spPr>
          <a:xfrm>
            <a:off x="5124894" y="340503"/>
            <a:ext cx="54970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Thèse de WU YI 1987</a:t>
            </a:r>
          </a:p>
        </p:txBody>
      </p:sp>
    </p:spTree>
    <p:extLst>
      <p:ext uri="{BB962C8B-B14F-4D97-AF65-F5344CB8AC3E}">
        <p14:creationId xmlns:p14="http://schemas.microsoft.com/office/powerpoint/2010/main" val="366047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628"/>
    </mc:Choice>
    <mc:Fallback xmlns="">
      <p:transition spd="slow" advClick="0" advTm="2962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152AB5-E948-074E-805C-4C9566C61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71" y="629842"/>
            <a:ext cx="5683740" cy="1402994"/>
          </a:xfrm>
        </p:spPr>
        <p:txBody>
          <a:bodyPr>
            <a:normAutofit/>
          </a:bodyPr>
          <a:lstStyle/>
          <a:p>
            <a:pPr algn="ctr"/>
            <a:r>
              <a:rPr lang="fr-FR" sz="2800" b="1" dirty="0"/>
              <a:t>Médaille d’or à Montreux </a:t>
            </a:r>
            <a:br>
              <a:rPr lang="fr-FR" sz="2800" b="1" dirty="0"/>
            </a:br>
            <a:r>
              <a:rPr lang="fr-FR" sz="2800" b="1" dirty="0"/>
              <a:t>Pour le COFDM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10AAB8C-C479-D041-86BB-DF5C52655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3100" y="2453637"/>
            <a:ext cx="5971919" cy="4404363"/>
          </a:xfr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82A375B-648F-6247-825A-7FDD941E3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11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0435C2D-E258-8A4A-A545-3F958D033534}"/>
              </a:ext>
            </a:extLst>
          </p:cNvPr>
          <p:cNvSpPr txBox="1"/>
          <p:nvPr/>
        </p:nvSpPr>
        <p:spPr>
          <a:xfrm>
            <a:off x="5485724" y="4698233"/>
            <a:ext cx="7147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Prix de l’Académie des Sciences </a:t>
            </a:r>
          </a:p>
          <a:p>
            <a:pPr algn="ctr"/>
            <a:r>
              <a:rPr lang="fr-FR" sz="2800" b="1" dirty="0"/>
              <a:t>décerné à Daniel Pommier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BF52402-A0AA-BE47-958E-8FE3C4727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909" y="136525"/>
            <a:ext cx="5971920" cy="425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2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310"/>
    </mc:Choice>
    <mc:Fallback xmlns="">
      <p:transition spd="slow" advClick="0" advTm="831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6E7615C-706A-6B4F-95C4-529A2305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736D881-0FBB-6743-BC92-7AFED2687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12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41536E-A394-4A46-B0C1-A06FB20A3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2700"/>
            <a:ext cx="7480300" cy="54483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64921C9-9935-9E4B-9F44-30A9BF99B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479" y="136526"/>
            <a:ext cx="3666861" cy="483951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624FC71-E4BA-9E4D-B7C0-ED9E1E21BA39}"/>
              </a:ext>
            </a:extLst>
          </p:cNvPr>
          <p:cNvSpPr txBox="1"/>
          <p:nvPr/>
        </p:nvSpPr>
        <p:spPr>
          <a:xfrm>
            <a:off x="2007193" y="394553"/>
            <a:ext cx="60072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/>
              <a:t>Brevet </a:t>
            </a:r>
            <a:r>
              <a:rPr lang="fr-FR" sz="4400" dirty="0" err="1"/>
              <a:t>Hedy</a:t>
            </a:r>
            <a:r>
              <a:rPr lang="fr-FR" sz="4400" dirty="0"/>
              <a:t> </a:t>
            </a:r>
            <a:r>
              <a:rPr lang="fr-FR" sz="4400" dirty="0" err="1"/>
              <a:t>Lamarr</a:t>
            </a:r>
            <a:r>
              <a:rPr lang="fr-FR" sz="4400" dirty="0"/>
              <a:t> 1941</a:t>
            </a:r>
          </a:p>
        </p:txBody>
      </p:sp>
    </p:spTree>
    <p:extLst>
      <p:ext uri="{BB962C8B-B14F-4D97-AF65-F5344CB8AC3E}">
        <p14:creationId xmlns:p14="http://schemas.microsoft.com/office/powerpoint/2010/main" val="225370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833"/>
    </mc:Choice>
    <mc:Fallback xmlns="">
      <p:transition spd="slow" advClick="0" advTm="2683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255244A-B280-C342-AE65-58ECFDA47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13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B9D47B1-24F0-5541-83CC-38FF10C05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265" y="0"/>
            <a:ext cx="5541335" cy="554133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BC753D9-AC5E-174A-B487-4E9CA87B1831}"/>
              </a:ext>
            </a:extLst>
          </p:cNvPr>
          <p:cNvSpPr txBox="1"/>
          <p:nvPr/>
        </p:nvSpPr>
        <p:spPr>
          <a:xfrm>
            <a:off x="885825" y="2371725"/>
            <a:ext cx="17059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FFT 8K</a:t>
            </a:r>
          </a:p>
        </p:txBody>
      </p:sp>
    </p:spTree>
    <p:extLst>
      <p:ext uri="{BB962C8B-B14F-4D97-AF65-F5344CB8AC3E}">
        <p14:creationId xmlns:p14="http://schemas.microsoft.com/office/powerpoint/2010/main" val="31156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2"/>
    </mc:Choice>
    <mc:Fallback xmlns="">
      <p:transition spd="slow" advClick="0" advTm="1066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CA428C5-CA20-8244-888F-9C6E6B4CB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14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0F23A5A-95A5-2147-9044-227A12AF3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3650"/>
            <a:ext cx="6096000" cy="43307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A73D7D7-1EB0-CB43-8FC8-6853582F1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944" y="292396"/>
            <a:ext cx="5101856" cy="382639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7D67060-06FC-F142-8CFB-E9AA42FD93CA}"/>
              </a:ext>
            </a:extLst>
          </p:cNvPr>
          <p:cNvSpPr txBox="1"/>
          <p:nvPr/>
        </p:nvSpPr>
        <p:spPr>
          <a:xfrm>
            <a:off x="5485724" y="4698233"/>
            <a:ext cx="7147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ORB 1988 Genève</a:t>
            </a:r>
          </a:p>
          <a:p>
            <a:pPr algn="ctr"/>
            <a:r>
              <a:rPr lang="fr-FR" sz="3200" dirty="0"/>
              <a:t>Première démonstration DAB</a:t>
            </a:r>
          </a:p>
          <a:p>
            <a:pPr algn="ctr"/>
            <a:r>
              <a:rPr lang="fr-FR" sz="3200" dirty="0"/>
              <a:t>Avec l’IRT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BFF774D-E261-954E-B8E0-850E05AF5186}"/>
              </a:ext>
            </a:extLst>
          </p:cNvPr>
          <p:cNvSpPr txBox="1"/>
          <p:nvPr/>
        </p:nvSpPr>
        <p:spPr>
          <a:xfrm>
            <a:off x="3157538" y="3244334"/>
            <a:ext cx="6315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/>
              <a:t>xavier.milliner@corlab.org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821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 DAB">
            <a:extLst>
              <a:ext uri="{FF2B5EF4-FFF2-40B4-BE49-F238E27FC236}">
                <a16:creationId xmlns:a16="http://schemas.microsoft.com/office/drawing/2014/main" id="{882B0D35-7CEA-1D45-8EA8-560560BA9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242" y="1122322"/>
            <a:ext cx="2925440" cy="99443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r-FR" dirty="0"/>
              <a:t>DAB autour du monde</a:t>
            </a:r>
          </a:p>
        </p:txBody>
      </p:sp>
      <p:pic>
        <p:nvPicPr>
          <p:cNvPr id="6" name="SanFranciscoCarte" descr="Une image contenant carte&#10;&#10;Description générée automatiquement">
            <a:extLst>
              <a:ext uri="{FF2B5EF4-FFF2-40B4-BE49-F238E27FC236}">
                <a16:creationId xmlns:a16="http://schemas.microsoft.com/office/drawing/2014/main" id="{0DF0DD97-41A1-524B-14C6-FC1A91D9C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016" y="2873284"/>
            <a:ext cx="3048000" cy="2387600"/>
          </a:xfrm>
          <a:prstGeom prst="rect">
            <a:avLst/>
          </a:prstGeom>
        </p:spPr>
      </p:pic>
      <p:pic>
        <p:nvPicPr>
          <p:cNvPr id="8" name="TorontoCarte" descr="Une image contenant carte&#10;&#10;Description générée automatiquement">
            <a:extLst>
              <a:ext uri="{FF2B5EF4-FFF2-40B4-BE49-F238E27FC236}">
                <a16:creationId xmlns:a16="http://schemas.microsoft.com/office/drawing/2014/main" id="{43C0C3BD-E425-43ED-B286-29789C6E5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059" y="1994698"/>
            <a:ext cx="3048000" cy="2717800"/>
          </a:xfrm>
          <a:prstGeom prst="rect">
            <a:avLst/>
          </a:prstGeom>
        </p:spPr>
      </p:pic>
      <p:pic>
        <p:nvPicPr>
          <p:cNvPr id="10" name="LasVegasCarte" descr="Une image contenant carte&#10;&#10;Description générée automatiquement">
            <a:extLst>
              <a:ext uri="{FF2B5EF4-FFF2-40B4-BE49-F238E27FC236}">
                <a16:creationId xmlns:a16="http://schemas.microsoft.com/office/drawing/2014/main" id="{9F8EB96F-C286-CD0C-6134-29DE7B97A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567" y="265066"/>
            <a:ext cx="3048000" cy="2095500"/>
          </a:xfrm>
          <a:prstGeom prst="rect">
            <a:avLst/>
          </a:prstGeom>
        </p:spPr>
      </p:pic>
      <p:pic>
        <p:nvPicPr>
          <p:cNvPr id="12" name="ToulouseCarte" descr="Une image contenant carte&#10;&#10;Description générée automatiquement">
            <a:extLst>
              <a:ext uri="{FF2B5EF4-FFF2-40B4-BE49-F238E27FC236}">
                <a16:creationId xmlns:a16="http://schemas.microsoft.com/office/drawing/2014/main" id="{B76B67CE-5B35-D9E0-FE50-593717C1B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5838" y="3481388"/>
            <a:ext cx="3048000" cy="2387600"/>
          </a:xfrm>
          <a:prstGeom prst="rect">
            <a:avLst/>
          </a:prstGeom>
        </p:spPr>
      </p:pic>
      <p:sp>
        <p:nvSpPr>
          <p:cNvPr id="13" name="SanFranciscoTexte">
            <a:extLst>
              <a:ext uri="{FF2B5EF4-FFF2-40B4-BE49-F238E27FC236}">
                <a16:creationId xmlns:a16="http://schemas.microsoft.com/office/drawing/2014/main" id="{B97A548A-D926-9B60-E423-E2B856ED4714}"/>
              </a:ext>
            </a:extLst>
          </p:cNvPr>
          <p:cNvSpPr/>
          <p:nvPr/>
        </p:nvSpPr>
        <p:spPr>
          <a:xfrm>
            <a:off x="391553" y="5603895"/>
            <a:ext cx="40389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San Francisco</a:t>
            </a:r>
          </a:p>
        </p:txBody>
      </p:sp>
      <p:sp>
        <p:nvSpPr>
          <p:cNvPr id="14" name="LasVegasTexte">
            <a:extLst>
              <a:ext uri="{FF2B5EF4-FFF2-40B4-BE49-F238E27FC236}">
                <a16:creationId xmlns:a16="http://schemas.microsoft.com/office/drawing/2014/main" id="{8CE3FC03-5BB4-95F7-2A41-402E16B5A277}"/>
              </a:ext>
            </a:extLst>
          </p:cNvPr>
          <p:cNvSpPr/>
          <p:nvPr/>
        </p:nvSpPr>
        <p:spPr>
          <a:xfrm>
            <a:off x="5127932" y="2371268"/>
            <a:ext cx="29072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Las Vegas</a:t>
            </a:r>
          </a:p>
        </p:txBody>
      </p:sp>
      <p:sp>
        <p:nvSpPr>
          <p:cNvPr id="15" name="ToulouseTexte">
            <a:extLst>
              <a:ext uri="{FF2B5EF4-FFF2-40B4-BE49-F238E27FC236}">
                <a16:creationId xmlns:a16="http://schemas.microsoft.com/office/drawing/2014/main" id="{8FAC606B-87D5-7249-914D-9EB40998C8FC}"/>
              </a:ext>
            </a:extLst>
          </p:cNvPr>
          <p:cNvSpPr/>
          <p:nvPr/>
        </p:nvSpPr>
        <p:spPr>
          <a:xfrm>
            <a:off x="5341265" y="5934670"/>
            <a:ext cx="27489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Toulouse</a:t>
            </a:r>
          </a:p>
        </p:txBody>
      </p:sp>
      <p:sp>
        <p:nvSpPr>
          <p:cNvPr id="16" name="TorontoTexte">
            <a:extLst>
              <a:ext uri="{FF2B5EF4-FFF2-40B4-BE49-F238E27FC236}">
                <a16:creationId xmlns:a16="http://schemas.microsoft.com/office/drawing/2014/main" id="{76D2BCE4-BE20-7FA8-B631-630A2C633B14}"/>
              </a:ext>
            </a:extLst>
          </p:cNvPr>
          <p:cNvSpPr/>
          <p:nvPr/>
        </p:nvSpPr>
        <p:spPr>
          <a:xfrm>
            <a:off x="9188471" y="4962935"/>
            <a:ext cx="24211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Toronto</a:t>
            </a:r>
          </a:p>
        </p:txBody>
      </p:sp>
      <p:pic>
        <p:nvPicPr>
          <p:cNvPr id="20" name="LVChaussures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F93E6C54-271C-8EA3-ECBA-1AF1C9C8DA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4756" y="220936"/>
            <a:ext cx="2992881" cy="2255274"/>
          </a:xfrm>
          <a:prstGeom prst="rect">
            <a:avLst/>
          </a:prstGeom>
        </p:spPr>
      </p:pic>
      <p:pic>
        <p:nvPicPr>
          <p:cNvPr id="4" name="LVascenseur" descr="Une image contenant intérieur, plancher, vert, encombré&#10;&#10;Description générée automatiquement">
            <a:extLst>
              <a:ext uri="{FF2B5EF4-FFF2-40B4-BE49-F238E27FC236}">
                <a16:creationId xmlns:a16="http://schemas.microsoft.com/office/drawing/2014/main" id="{661A75E9-64E9-948B-72EF-684ADD5C2C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7567" y="190210"/>
            <a:ext cx="3048000" cy="2286000"/>
          </a:xfrm>
          <a:prstGeom prst="rect">
            <a:avLst/>
          </a:prstGeom>
        </p:spPr>
      </p:pic>
      <p:pic>
        <p:nvPicPr>
          <p:cNvPr id="7" name="LVtoit" descr="Une image contenant ciel, extérieur&#10;&#10;Description générée automatiquement">
            <a:extLst>
              <a:ext uri="{FF2B5EF4-FFF2-40B4-BE49-F238E27FC236}">
                <a16:creationId xmlns:a16="http://schemas.microsoft.com/office/drawing/2014/main" id="{A33342A5-D507-801B-5FE7-2081B6A0BF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2424" y="186010"/>
            <a:ext cx="3245405" cy="2255273"/>
          </a:xfrm>
          <a:prstGeom prst="rect">
            <a:avLst/>
          </a:prstGeom>
        </p:spPr>
      </p:pic>
      <p:pic>
        <p:nvPicPr>
          <p:cNvPr id="11" name="SFtourisme" descr="Une image contenant texte, extérieur, route, bâtiment&#10;&#10;Description générée automatiquement">
            <a:extLst>
              <a:ext uri="{FF2B5EF4-FFF2-40B4-BE49-F238E27FC236}">
                <a16:creationId xmlns:a16="http://schemas.microsoft.com/office/drawing/2014/main" id="{BE928B5E-A7C8-B72A-B301-957C7D8F1F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9788" y="2748467"/>
            <a:ext cx="3334894" cy="2501170"/>
          </a:xfrm>
          <a:prstGeom prst="rect">
            <a:avLst/>
          </a:prstGeom>
        </p:spPr>
      </p:pic>
      <p:pic>
        <p:nvPicPr>
          <p:cNvPr id="19" name="SFTourSutro" descr="Une image contenant extérieur, maison, ville, résidentiel&#10;&#10;Description générée automatiquement">
            <a:extLst>
              <a:ext uri="{FF2B5EF4-FFF2-40B4-BE49-F238E27FC236}">
                <a16:creationId xmlns:a16="http://schemas.microsoft.com/office/drawing/2014/main" id="{BF6AA23A-CF72-7BAF-F8A9-3D732CDDCC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354" y="2766396"/>
            <a:ext cx="3533334" cy="2472066"/>
          </a:xfrm>
          <a:prstGeom prst="rect">
            <a:avLst/>
          </a:prstGeom>
        </p:spPr>
      </p:pic>
      <p:pic>
        <p:nvPicPr>
          <p:cNvPr id="22" name="SFascenseur">
            <a:extLst>
              <a:ext uri="{FF2B5EF4-FFF2-40B4-BE49-F238E27FC236}">
                <a16:creationId xmlns:a16="http://schemas.microsoft.com/office/drawing/2014/main" id="{B092C7F8-09F1-5339-68C5-DC0B5ED2A7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9424" y="2766396"/>
            <a:ext cx="3532119" cy="2649089"/>
          </a:xfrm>
          <a:prstGeom prst="rect">
            <a:avLst/>
          </a:prstGeom>
        </p:spPr>
      </p:pic>
      <p:pic>
        <p:nvPicPr>
          <p:cNvPr id="5" name="TRvue" descr="Une image contenant cité&#10;&#10;Description générée automatiquement">
            <a:extLst>
              <a:ext uri="{FF2B5EF4-FFF2-40B4-BE49-F238E27FC236}">
                <a16:creationId xmlns:a16="http://schemas.microsoft.com/office/drawing/2014/main" id="{61A79A42-A7FB-C208-D4C2-80E3A469CC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59330" y="1994698"/>
            <a:ext cx="3533330" cy="2717800"/>
          </a:xfrm>
          <a:prstGeom prst="rect">
            <a:avLst/>
          </a:prstGeom>
        </p:spPr>
      </p:pic>
      <p:pic>
        <p:nvPicPr>
          <p:cNvPr id="17" name="TRtour">
            <a:extLst>
              <a:ext uri="{FF2B5EF4-FFF2-40B4-BE49-F238E27FC236}">
                <a16:creationId xmlns:a16="http://schemas.microsoft.com/office/drawing/2014/main" id="{DAD53C3C-20E3-689B-A1D8-C42F41B804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59330" y="2039474"/>
            <a:ext cx="3521802" cy="2717801"/>
          </a:xfrm>
          <a:prstGeom prst="rect">
            <a:avLst/>
          </a:prstGeom>
        </p:spPr>
      </p:pic>
      <p:pic>
        <p:nvPicPr>
          <p:cNvPr id="23" name="TRvoitureDemo" descr="Une image contenant texte, extérieur, route, transport&#10;&#10;Description générée automatiquement">
            <a:extLst>
              <a:ext uri="{FF2B5EF4-FFF2-40B4-BE49-F238E27FC236}">
                <a16:creationId xmlns:a16="http://schemas.microsoft.com/office/drawing/2014/main" id="{D2A0FD1C-06FB-558B-C02D-4145FC563E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54238" y="2039474"/>
            <a:ext cx="3638422" cy="2866089"/>
          </a:xfrm>
          <a:prstGeom prst="rect">
            <a:avLst/>
          </a:prstGeom>
        </p:spPr>
      </p:pic>
      <p:pic>
        <p:nvPicPr>
          <p:cNvPr id="25" name="TLhelico" descr="Une image contenant herbe, extérieur&#10;&#10;Description générée automatiquement">
            <a:extLst>
              <a:ext uri="{FF2B5EF4-FFF2-40B4-BE49-F238E27FC236}">
                <a16:creationId xmlns:a16="http://schemas.microsoft.com/office/drawing/2014/main" id="{08F9FE51-B1BA-288E-30F6-073B87EB06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49315" y="3429000"/>
            <a:ext cx="3108514" cy="2457265"/>
          </a:xfrm>
          <a:prstGeom prst="rect">
            <a:avLst/>
          </a:prstGeom>
        </p:spPr>
      </p:pic>
      <p:pic>
        <p:nvPicPr>
          <p:cNvPr id="27" name="TLantenne" descr="Une image contenant herbe, extérieur, plane, vert&#10;&#10;Description générée automatiquement">
            <a:extLst>
              <a:ext uri="{FF2B5EF4-FFF2-40B4-BE49-F238E27FC236}">
                <a16:creationId xmlns:a16="http://schemas.microsoft.com/office/drawing/2014/main" id="{A54316EB-F22C-DEF2-5E6A-C9B99842ABC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77061" y="3464858"/>
            <a:ext cx="3170160" cy="2651681"/>
          </a:xfrm>
          <a:prstGeom prst="rect">
            <a:avLst/>
          </a:prstGeom>
        </p:spPr>
      </p:pic>
      <p:pic>
        <p:nvPicPr>
          <p:cNvPr id="29" name="TLvehicule" descr="Une image contenant extérieur, camion, arbre, voiture&#10;&#10;Description générée automatiquement">
            <a:extLst>
              <a:ext uri="{FF2B5EF4-FFF2-40B4-BE49-F238E27FC236}">
                <a16:creationId xmlns:a16="http://schemas.microsoft.com/office/drawing/2014/main" id="{96DDB335-B91A-A9FB-D60F-72C65AC9048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46627" y="3393142"/>
            <a:ext cx="3501303" cy="2690184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AF805D5-C9DC-074B-AC7C-2B84D20FC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404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CE66C5B-44AE-354D-98B9-CDEC305E5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16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9F1C415-DAB2-234D-A347-E3CF472C8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60" y="956243"/>
            <a:ext cx="3941580" cy="134763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CC05B28-D7F0-8549-A0EF-EEFAFFD4FF04}"/>
              </a:ext>
            </a:extLst>
          </p:cNvPr>
          <p:cNvSpPr txBox="1"/>
          <p:nvPr/>
        </p:nvSpPr>
        <p:spPr>
          <a:xfrm>
            <a:off x="958441" y="2883553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1995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1AAA450-8499-C84B-8275-DC7FAB30D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573" y="4125241"/>
            <a:ext cx="3677544" cy="212365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87416EF-7968-F748-A598-2ED262B54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467" y="1245908"/>
            <a:ext cx="3539333" cy="228397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53FDA2C-EDFB-2844-A0F4-2F46EE6D6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0369" y="3980737"/>
            <a:ext cx="3288059" cy="241266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4052500-9192-934A-BFC2-49DB42B2AC80}"/>
              </a:ext>
            </a:extLst>
          </p:cNvPr>
          <p:cNvSpPr txBox="1"/>
          <p:nvPr/>
        </p:nvSpPr>
        <p:spPr>
          <a:xfrm>
            <a:off x="958441" y="5187067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4400" b="1"/>
            </a:lvl1pPr>
          </a:lstStyle>
          <a:p>
            <a:r>
              <a:rPr lang="fr-FR" dirty="0"/>
              <a:t>2007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5A42E90-D853-E949-B832-E69EC97447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2573" y="2826830"/>
            <a:ext cx="2244286" cy="86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2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0DB498-7385-C24D-8ABF-A3EBB1516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17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16FC6F2-3AE3-7B42-857A-D5B31BBBC598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1" y="4329415"/>
            <a:ext cx="4579675" cy="220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9416A9D-6062-9647-A5A5-9B14D14108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670" y="817136"/>
            <a:ext cx="6575811" cy="33024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87EA29-5356-5C4E-BC9C-2416408D3B10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839" y="4302110"/>
            <a:ext cx="4579675" cy="22368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7587913-A237-1348-A545-23A230EE3984}"/>
              </a:ext>
            </a:extLst>
          </p:cNvPr>
          <p:cNvSpPr txBox="1"/>
          <p:nvPr/>
        </p:nvSpPr>
        <p:spPr>
          <a:xfrm>
            <a:off x="4120385" y="205056"/>
            <a:ext cx="3636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M1 et M2 Nationaux</a:t>
            </a:r>
          </a:p>
        </p:txBody>
      </p:sp>
    </p:spTree>
    <p:extLst>
      <p:ext uri="{BB962C8B-B14F-4D97-AF65-F5344CB8AC3E}">
        <p14:creationId xmlns:p14="http://schemas.microsoft.com/office/powerpoint/2010/main" val="276015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9539"/>
    </mc:Choice>
    <mc:Fallback xmlns="">
      <p:transition spd="slow" advClick="0" advTm="4953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21208" y="152606"/>
            <a:ext cx="7760992" cy="1170092"/>
          </a:xfrm>
        </p:spPr>
        <p:txBody>
          <a:bodyPr/>
          <a:lstStyle/>
          <a:p>
            <a:pPr algn="ctr"/>
            <a:r>
              <a:rPr lang="fr-FR" dirty="0"/>
              <a:t>		</a:t>
            </a:r>
            <a:r>
              <a:rPr lang="fr-FR" b="1" dirty="0"/>
              <a:t> la </a:t>
            </a:r>
            <a:r>
              <a:rPr lang="fr-FR" b="1" dirty="0" err="1"/>
              <a:t>Mabilais</a:t>
            </a:r>
            <a:endParaRPr lang="fr-FR" b="1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1209" y="1322697"/>
            <a:ext cx="7760991" cy="551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C12798-2B84-B44D-84C8-249C63236E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6B9EB77-2314-D848-9016-D727B9E619C6}" type="slidenum">
              <a:rPr lang="fr-FR" smtClean="0"/>
              <a:t>2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62D1E2-6AF6-5243-9734-F706AD0F0B98}"/>
              </a:ext>
            </a:extLst>
          </p:cNvPr>
          <p:cNvSpPr txBox="1"/>
          <p:nvPr/>
        </p:nvSpPr>
        <p:spPr>
          <a:xfrm>
            <a:off x="256600" y="2659559"/>
            <a:ext cx="17848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800" dirty="0"/>
              <a:t>1974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616"/>
    </mc:Choice>
    <mc:Fallback xmlns="">
      <p:transition spd="slow" advClick="0" advTm="1461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A168462-0F06-4349-9ABF-647038A1E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3</a:t>
            </a:fld>
            <a:endParaRPr lang="fr-F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23F0ED4-3954-7A4A-9E72-E1DE7C55B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0"/>
            <a:ext cx="4387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B9A3A34-97FC-764F-A1E1-944FDA500E95}"/>
              </a:ext>
            </a:extLst>
          </p:cNvPr>
          <p:cNvSpPr txBox="1"/>
          <p:nvPr/>
        </p:nvSpPr>
        <p:spPr>
          <a:xfrm>
            <a:off x="8952373" y="1509003"/>
            <a:ext cx="28508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/>
              <a:t>CESSON -1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E28D9FB-B577-B94A-A98C-5C5AAC8126D3}"/>
              </a:ext>
            </a:extLst>
          </p:cNvPr>
          <p:cNvSpPr txBox="1"/>
          <p:nvPr/>
        </p:nvSpPr>
        <p:spPr>
          <a:xfrm>
            <a:off x="191627" y="2153505"/>
            <a:ext cx="24452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800" dirty="0"/>
              <a:t>1983</a:t>
            </a:r>
          </a:p>
        </p:txBody>
      </p:sp>
    </p:spTree>
    <p:extLst>
      <p:ext uri="{BB962C8B-B14F-4D97-AF65-F5344CB8AC3E}">
        <p14:creationId xmlns:p14="http://schemas.microsoft.com/office/powerpoint/2010/main" val="417251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478"/>
    </mc:Choice>
    <mc:Fallback xmlns="">
      <p:transition spd="slow" advClick="0" advTm="1547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8454195-80CA-2B40-A506-E5460D4B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4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BDEEF23-74A1-C14E-B2B2-2A5FC7FF7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911" y="1544527"/>
            <a:ext cx="7217735" cy="481182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89658B9-3915-824A-9FA1-1CDC5B8D408C}"/>
              </a:ext>
            </a:extLst>
          </p:cNvPr>
          <p:cNvSpPr txBox="1"/>
          <p:nvPr/>
        </p:nvSpPr>
        <p:spPr>
          <a:xfrm>
            <a:off x="3040911" y="446904"/>
            <a:ext cx="7458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/>
              <a:t>CESSON -2 – Orange </a:t>
            </a:r>
            <a:r>
              <a:rPr lang="fr-FR" sz="4800" b="1" dirty="0" err="1"/>
              <a:t>Labs</a:t>
            </a:r>
            <a:endParaRPr lang="fr-FR" sz="48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24D421C-8252-664E-999A-05DE9F3D6130}"/>
              </a:ext>
            </a:extLst>
          </p:cNvPr>
          <p:cNvSpPr txBox="1"/>
          <p:nvPr/>
        </p:nvSpPr>
        <p:spPr>
          <a:xfrm>
            <a:off x="191627" y="2153505"/>
            <a:ext cx="24452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800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95440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782"/>
    </mc:Choice>
    <mc:Fallback xmlns="">
      <p:transition advClick="0" advTm="678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6121F4F-503D-D246-B2CA-177086860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5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111C419-5376-2540-B811-7DD4B07D59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73" r="-3838"/>
          <a:stretch/>
        </p:blipFill>
        <p:spPr>
          <a:xfrm>
            <a:off x="390000" y="2423161"/>
            <a:ext cx="11802000" cy="354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755"/>
    </mc:Choice>
    <mc:Fallback xmlns="">
      <p:transition spd="slow" advClick="0" advTm="1375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D79166A-9949-8C4B-BB90-EF2AB386A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6</a:t>
            </a:fld>
            <a:endParaRPr lang="fr-FR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79E7FAE3-8CF4-DA4C-9BE5-480D889B2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60" y="1376916"/>
            <a:ext cx="4008419" cy="534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E295EBD-8431-F74B-963A-473C362CC84B}"/>
              </a:ext>
            </a:extLst>
          </p:cNvPr>
          <p:cNvSpPr txBox="1"/>
          <p:nvPr/>
        </p:nvSpPr>
        <p:spPr>
          <a:xfrm>
            <a:off x="1789814" y="422809"/>
            <a:ext cx="32809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>
                <a:latin typeface="Arial, Helvetica, sans-serif"/>
              </a:rPr>
              <a:t>Emmy Awards </a:t>
            </a:r>
          </a:p>
          <a:p>
            <a:r>
              <a:rPr lang="fr-FR" sz="3200" b="1" dirty="0">
                <a:latin typeface="Arial, Helvetica, sans-serif"/>
              </a:rPr>
              <a:t>JPEG</a:t>
            </a:r>
            <a:endParaRPr lang="fr-FR" sz="32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8042D1B-A2A7-6C49-8D23-2E4487ECF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422808"/>
            <a:ext cx="5727405" cy="387220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AF0BD4A-1980-0542-B3E3-0F96319276E3}"/>
              </a:ext>
            </a:extLst>
          </p:cNvPr>
          <p:cNvSpPr txBox="1"/>
          <p:nvPr/>
        </p:nvSpPr>
        <p:spPr>
          <a:xfrm>
            <a:off x="6096000" y="4679348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i="0" u="none" strike="noStrike" dirty="0">
                <a:effectLst/>
                <a:latin typeface="Montserrat" panose="020F0502020204030204" pitchFamily="34" charset="0"/>
              </a:rPr>
              <a:t> Le Ministre P Quilès </a:t>
            </a:r>
          </a:p>
          <a:p>
            <a:pPr algn="ctr"/>
            <a:r>
              <a:rPr lang="fr-FR" sz="3200" b="1" i="0" u="none" strike="noStrike" dirty="0">
                <a:effectLst/>
                <a:latin typeface="Montserrat" panose="020F0502020204030204" pitchFamily="34" charset="0"/>
              </a:rPr>
              <a:t>dans le prototype</a:t>
            </a:r>
          </a:p>
          <a:p>
            <a:pPr algn="ctr"/>
            <a:r>
              <a:rPr lang="fr-FR" sz="3200" b="1" i="0" u="none" strike="noStrike" dirty="0">
                <a:effectLst/>
                <a:latin typeface="Montserrat" panose="020F0502020204030204" pitchFamily="34" charset="0"/>
              </a:rPr>
              <a:t> Carminat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27163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482"/>
    </mc:Choice>
    <mc:Fallback xmlns="">
      <p:transition spd="slow" advClick="0" advTm="2248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Image 2" descr="circuits_94.jpg">
            <a:extLst>
              <a:ext uri="{FF2B5EF4-FFF2-40B4-BE49-F238E27FC236}">
                <a16:creationId xmlns:a16="http://schemas.microsoft.com/office/drawing/2014/main" id="{C670E750-3D62-4442-A716-4A1A5B6DD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762" y="1512908"/>
            <a:ext cx="5168459" cy="515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7" name="ZoneTexte 1">
            <a:extLst>
              <a:ext uri="{FF2B5EF4-FFF2-40B4-BE49-F238E27FC236}">
                <a16:creationId xmlns:a16="http://schemas.microsoft.com/office/drawing/2014/main" id="{7435F177-ABD2-EB45-AD39-FCAC5F167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2130" y="3342604"/>
            <a:ext cx="3153812" cy="7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fr-FR" sz="2177"/>
              <a:t>Photo du circuit Grenoble</a:t>
            </a:r>
          </a:p>
          <a:p>
            <a:r>
              <a:rPr lang="fr-FR" altLang="fr-FR" sz="2177"/>
              <a:t>Et photo équipe Prix CNET</a:t>
            </a:r>
          </a:p>
        </p:txBody>
      </p:sp>
      <p:pic>
        <p:nvPicPr>
          <p:cNvPr id="45058" name="Image 1" descr="Prix_cnet94.jpg">
            <a:extLst>
              <a:ext uri="{FF2B5EF4-FFF2-40B4-BE49-F238E27FC236}">
                <a16:creationId xmlns:a16="http://schemas.microsoft.com/office/drawing/2014/main" id="{FB4892CD-CB3E-DB4A-AC1E-BF92F878D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664" y="815973"/>
            <a:ext cx="7417763" cy="406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ZoneTexte 3">
            <a:extLst>
              <a:ext uri="{FF2B5EF4-FFF2-40B4-BE49-F238E27FC236}">
                <a16:creationId xmlns:a16="http://schemas.microsoft.com/office/drawing/2014/main" id="{3579007C-867A-EE4B-9289-91E9A15F5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80" y="1512908"/>
            <a:ext cx="19989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altLang="fr-FR" sz="4800" dirty="0"/>
              <a:t>1994</a:t>
            </a:r>
          </a:p>
        </p:txBody>
      </p:sp>
      <p:pic>
        <p:nvPicPr>
          <p:cNvPr id="6" name="Image 19" descr="TNT1.tiff">
            <a:extLst>
              <a:ext uri="{FF2B5EF4-FFF2-40B4-BE49-F238E27FC236}">
                <a16:creationId xmlns:a16="http://schemas.microsoft.com/office/drawing/2014/main" id="{68FA96B0-3A6F-014C-82A6-778EA018F9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736" y="5224226"/>
            <a:ext cx="2801937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136"/>
    </mc:Choice>
    <mc:Fallback xmlns="">
      <p:transition spd="slow" advClick="0" advTm="513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27311E7-4503-9843-9754-1BC689709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18/10/2022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BE238F4-606C-D84D-8FD8-F0D547D74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8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36B0076-1C7F-8242-A0A8-DC6355303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89" y="3082933"/>
            <a:ext cx="4747726" cy="316020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02C4352-EE35-D448-BADC-4D32D928D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188" y="136525"/>
            <a:ext cx="3183463" cy="240549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EE7515C-B932-2547-8D5B-1D45D7D30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095" y="231786"/>
            <a:ext cx="3361615" cy="253717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6D0BE8B-0B66-7D45-A4E3-F5B4F0785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347" y="3199304"/>
            <a:ext cx="4986120" cy="349250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2D51496-29DB-7740-A5CB-68DF42C60CE0}"/>
              </a:ext>
            </a:extLst>
          </p:cNvPr>
          <p:cNvSpPr txBox="1"/>
          <p:nvPr/>
        </p:nvSpPr>
        <p:spPr>
          <a:xfrm rot="1233473">
            <a:off x="501858" y="4285451"/>
            <a:ext cx="1927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Numérisation</a:t>
            </a:r>
          </a:p>
        </p:txBody>
      </p:sp>
    </p:spTree>
    <p:extLst>
      <p:ext uri="{BB962C8B-B14F-4D97-AF65-F5344CB8AC3E}">
        <p14:creationId xmlns:p14="http://schemas.microsoft.com/office/powerpoint/2010/main" val="103607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763"/>
    </mc:Choice>
    <mc:Fallback xmlns="">
      <p:transition spd="slow" advClick="0" advTm="1476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73F524D-EE67-0942-BDC9-63DCCB60F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9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B5B737-D33C-C740-85F2-6EE2F99DD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826" y="585300"/>
            <a:ext cx="3576302" cy="35483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95545F9-8DEC-EB42-A6D5-F4BAC4C4F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760220"/>
            <a:ext cx="5037175" cy="335811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55975E0-66C9-E44F-90C5-E5AE9F298197}"/>
              </a:ext>
            </a:extLst>
          </p:cNvPr>
          <p:cNvSpPr txBox="1"/>
          <p:nvPr/>
        </p:nvSpPr>
        <p:spPr>
          <a:xfrm>
            <a:off x="838200" y="4660230"/>
            <a:ext cx="3770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 sz="3200" b="1"/>
            </a:lvl1pPr>
          </a:lstStyle>
          <a:p>
            <a:r>
              <a:rPr lang="fr-FR" dirty="0"/>
              <a:t>1982 CD </a:t>
            </a:r>
            <a:r>
              <a:rPr lang="fr-FR" dirty="0" err="1"/>
              <a:t>sony</a:t>
            </a:r>
            <a:r>
              <a:rPr lang="fr-FR" dirty="0"/>
              <a:t>/</a:t>
            </a:r>
            <a:r>
              <a:rPr lang="fr-FR" dirty="0" err="1"/>
              <a:t>philips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C8357D2-72E8-564C-AADA-FF4DA366320B}"/>
              </a:ext>
            </a:extLst>
          </p:cNvPr>
          <p:cNvSpPr txBox="1"/>
          <p:nvPr/>
        </p:nvSpPr>
        <p:spPr>
          <a:xfrm>
            <a:off x="6095999" y="1232452"/>
            <a:ext cx="42109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/>
              <a:t>1992</a:t>
            </a:r>
          </a:p>
          <a:p>
            <a:pPr algn="ctr"/>
            <a:r>
              <a:rPr lang="fr-FR" sz="3200" b="1" dirty="0"/>
              <a:t>MPEG1  Layer  II = MP2</a:t>
            </a:r>
          </a:p>
          <a:p>
            <a:pPr algn="ctr"/>
            <a:r>
              <a:rPr lang="fr-FR" sz="3200" b="1" dirty="0"/>
              <a:t>MPEG 1  Layer III = MP3</a:t>
            </a:r>
          </a:p>
        </p:txBody>
      </p:sp>
    </p:spTree>
    <p:extLst>
      <p:ext uri="{BB962C8B-B14F-4D97-AF65-F5344CB8AC3E}">
        <p14:creationId xmlns:p14="http://schemas.microsoft.com/office/powerpoint/2010/main" val="336338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850"/>
    </mc:Choice>
    <mc:Fallback xmlns="">
      <p:transition spd="slow" advClick="0" advTm="2885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13081</TotalTime>
  <Words>151</Words>
  <Application>Microsoft Macintosh PowerPoint</Application>
  <PresentationFormat>Grand écran</PresentationFormat>
  <Paragraphs>63</Paragraphs>
  <Slides>17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3" baseType="lpstr">
      <vt:lpstr>Arial</vt:lpstr>
      <vt:lpstr>Arial, Helvetica, sans-serif</vt:lpstr>
      <vt:lpstr>Calibri</vt:lpstr>
      <vt:lpstr>Calibri Light</vt:lpstr>
      <vt:lpstr>Montserrat</vt:lpstr>
      <vt:lpstr>Thème Office</vt:lpstr>
      <vt:lpstr>1972 </vt:lpstr>
      <vt:lpstr>   la Mabilais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Médaille d’or à Montreux  Pour le COFDM</vt:lpstr>
      <vt:lpstr>Présentation PowerPoint</vt:lpstr>
      <vt:lpstr>Présentation PowerPoint</vt:lpstr>
      <vt:lpstr>Présentation PowerPoint</vt:lpstr>
      <vt:lpstr>DAB autour du monde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 d’accueil</dc:title>
  <dc:creator>Christiane Schwartz</dc:creator>
  <cp:lastModifiedBy>Christiane Schwartz</cp:lastModifiedBy>
  <cp:revision>70</cp:revision>
  <dcterms:created xsi:type="dcterms:W3CDTF">2022-09-21T06:20:29Z</dcterms:created>
  <dcterms:modified xsi:type="dcterms:W3CDTF">2024-01-07T16:52:17Z</dcterms:modified>
</cp:coreProperties>
</file>