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18000663" cy="2519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4AF4"/>
    <a:srgbClr val="00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 snapToObjects="1">
      <p:cViewPr>
        <p:scale>
          <a:sx n="84" d="100"/>
          <a:sy n="84" d="100"/>
        </p:scale>
        <p:origin x="1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0BB94-112B-C247-82CA-5B31B52EB56A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51AD-CB5A-3D48-8A85-FCBA8E6DD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02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73585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1pPr>
    <a:lvl2pPr marL="1036792" algn="l" defTabSz="2073585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2pPr>
    <a:lvl3pPr marL="2073585" algn="l" defTabSz="2073585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3pPr>
    <a:lvl4pPr marL="3110377" algn="l" defTabSz="2073585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4pPr>
    <a:lvl5pPr marL="4147170" algn="l" defTabSz="2073585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5pPr>
    <a:lvl6pPr marL="5183962" algn="l" defTabSz="2073585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6pPr>
    <a:lvl7pPr marL="6220755" algn="l" defTabSz="2073585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7pPr>
    <a:lvl8pPr marL="7257547" algn="l" defTabSz="2073585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8pPr>
    <a:lvl9pPr marL="8294340" algn="l" defTabSz="2073585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27275" y="1143000"/>
            <a:ext cx="220345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F51AD-CB5A-3D48-8A85-FCBA8E6DD15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27275" y="1143000"/>
            <a:ext cx="220345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F51AD-CB5A-3D48-8A85-FCBA8E6DD15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02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124164"/>
            <a:ext cx="15300564" cy="8773325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9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91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40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341665"/>
            <a:ext cx="3881393" cy="2135581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341665"/>
            <a:ext cx="11419171" cy="2135581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99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4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6282501"/>
            <a:ext cx="15525572" cy="10482488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6864157"/>
            <a:ext cx="15525572" cy="5512493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50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6708326"/>
            <a:ext cx="7650282" cy="1598915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6708326"/>
            <a:ext cx="7650282" cy="1598915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65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41671"/>
            <a:ext cx="15525572" cy="487083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6177496"/>
            <a:ext cx="7615123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9204991"/>
            <a:ext cx="7615123" cy="135391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6177496"/>
            <a:ext cx="7652626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9204991"/>
            <a:ext cx="7652626" cy="135391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07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60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16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3628335"/>
            <a:ext cx="9112836" cy="17908316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04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3628335"/>
            <a:ext cx="9112836" cy="17908316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96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41671"/>
            <a:ext cx="15525572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08326"/>
            <a:ext cx="15525572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D7675-D8D4-574B-933B-AD3DBFD5392D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356649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63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F36BA-97D3-534C-ACFD-01B65615F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3279" y="1168290"/>
            <a:ext cx="3143949" cy="555555"/>
          </a:xfrm>
        </p:spPr>
        <p:txBody>
          <a:bodyPr>
            <a:noAutofit/>
          </a:bodyPr>
          <a:lstStyle/>
          <a:p>
            <a:pPr algn="l"/>
            <a:r>
              <a:rPr lang="fr-FR" sz="2894" b="1" dirty="0"/>
              <a:t>Le déploiement du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C6D8D4-5775-6F49-86AF-74ED23E96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522" y="1938619"/>
            <a:ext cx="14029125" cy="784688"/>
          </a:xfrm>
        </p:spPr>
        <p:txBody>
          <a:bodyPr>
            <a:normAutofit/>
          </a:bodyPr>
          <a:lstStyle/>
          <a:p>
            <a:pPr algn="l"/>
            <a:r>
              <a:rPr lang="fr-FR" sz="2400" dirty="0"/>
              <a:t>En 1995 il manque au DAB deux ingrédients : un cadre réglementaire et une bande de fréquences. Seules des expérimentations sont possibles (à Nantes et à Lyon par exemple)</a:t>
            </a:r>
          </a:p>
          <a:p>
            <a:pPr algn="l"/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0CD144-580A-554A-BB5D-D48BAF51F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491" y="3099614"/>
            <a:ext cx="4091904" cy="296308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7C27A6E-B64E-1E40-886B-6FDD405972FC}"/>
              </a:ext>
            </a:extLst>
          </p:cNvPr>
          <p:cNvSpPr txBox="1"/>
          <p:nvPr/>
        </p:nvSpPr>
        <p:spPr>
          <a:xfrm>
            <a:off x="6217228" y="2967349"/>
            <a:ext cx="103097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370" indent="-354370">
              <a:buFont typeface="Arial" panose="020B0604020202020204" pitchFamily="34" charset="0"/>
              <a:buChar char="•"/>
            </a:pPr>
            <a:r>
              <a:rPr lang="fr-FR" sz="2400" dirty="0"/>
              <a:t>En 2004 une loi est votée, permettant au CSA d’attribuer des droits d’émettre en DAB+ aux stations de radio, existantes ou en création. </a:t>
            </a:r>
          </a:p>
          <a:p>
            <a:pPr marL="354370" indent="-354370">
              <a:buFont typeface="Arial" panose="020B0604020202020204" pitchFamily="34" charset="0"/>
              <a:buChar char="•"/>
            </a:pPr>
            <a:r>
              <a:rPr lang="fr-FR" sz="2400" dirty="0"/>
              <a:t>Les radios autorisées par le CSA, 13 au maximum par Multiplex, doivent se partager un même bloc de fréquences</a:t>
            </a:r>
          </a:p>
          <a:p>
            <a:pPr marL="354370" indent="-354370">
              <a:buFont typeface="Arial" panose="020B0604020202020204" pitchFamily="34" charset="0"/>
              <a:buChar char="•"/>
            </a:pPr>
            <a:r>
              <a:rPr lang="fr-FR" sz="2400" dirty="0"/>
              <a:t>Elles désignent ensemble un opérateur de multiplex qui organise la diffusion</a:t>
            </a:r>
          </a:p>
          <a:p>
            <a:pPr marL="354370" indent="-354370">
              <a:buFont typeface="Arial" panose="020B0604020202020204" pitchFamily="34" charset="0"/>
              <a:buChar char="•"/>
            </a:pPr>
            <a:r>
              <a:rPr lang="fr-FR" sz="2400" dirty="0"/>
              <a:t>Selon un calendrier précis, les récepteurs doivent être équipés de la puce de réception DAB+</a:t>
            </a:r>
          </a:p>
          <a:p>
            <a:pPr marL="354370" indent="-354370">
              <a:buFont typeface="Arial" panose="020B0604020202020204" pitchFamily="34" charset="0"/>
              <a:buChar char="•"/>
            </a:pPr>
            <a:r>
              <a:rPr lang="fr-FR" sz="2400" dirty="0"/>
              <a:t>Obligatoire aujourd’hui sur tous les autoradio en Europe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7ABE1A-C72D-6F49-9245-689D51DECC5B}"/>
              </a:ext>
            </a:extLst>
          </p:cNvPr>
          <p:cNvSpPr txBox="1"/>
          <p:nvPr/>
        </p:nvSpPr>
        <p:spPr>
          <a:xfrm>
            <a:off x="861937" y="11444362"/>
            <a:ext cx="15258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370" indent="-354370">
              <a:buFont typeface="Arial" panose="020B0604020202020204" pitchFamily="34" charset="0"/>
              <a:buChar char="•"/>
            </a:pPr>
            <a:r>
              <a:rPr lang="fr-FR" sz="2400" dirty="0"/>
              <a:t>À la différence de ce qui a été fait en télévision, il n’est pas possible de faire cohabiter diffusions analogiques et diffusions numériques dans la même bande</a:t>
            </a:r>
          </a:p>
          <a:p>
            <a:pPr marL="354370" indent="-354370">
              <a:buFont typeface="Arial" panose="020B0604020202020204" pitchFamily="34" charset="0"/>
              <a:buChar char="•"/>
            </a:pPr>
            <a:r>
              <a:rPr lang="fr-FR" sz="2400" dirty="0"/>
              <a:t> En 1995, la conférence de Wiesbaden attribue la bande III, ancienne bande de la télévision en noir et blanc, à la radio numérique</a:t>
            </a:r>
          </a:p>
          <a:p>
            <a:pPr marL="354370" indent="-354370">
              <a:buFont typeface="Arial" panose="020B0604020202020204" pitchFamily="34" charset="0"/>
              <a:buChar char="•"/>
            </a:pPr>
            <a:r>
              <a:rPr lang="fr-FR" sz="2400" dirty="0"/>
              <a:t>Mais depuis 1984 la France a affecté cette bande à Canal+, qui ne la quittera qu’en 2010, pour passer à la TNT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206014-CFBA-634A-A3E5-DE267593653C}"/>
              </a:ext>
            </a:extLst>
          </p:cNvPr>
          <p:cNvSpPr/>
          <p:nvPr/>
        </p:nvSpPr>
        <p:spPr>
          <a:xfrm>
            <a:off x="1225664" y="15133400"/>
            <a:ext cx="152585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En 2015, après plusieurs rapports ministériels et quelques faux-départs,  le CSA arrête une politique d’utilisation de cette bande III :</a:t>
            </a:r>
          </a:p>
          <a:p>
            <a:pPr marL="354370" indent="-354370">
              <a:buFont typeface="Arial" panose="020B0604020202020204" pitchFamily="34" charset="0"/>
              <a:buChar char="•"/>
            </a:pPr>
            <a:r>
              <a:rPr lang="fr-FR" sz="2400" dirty="0"/>
              <a:t>Compléter la couverture des radios existantes sur le grands axes en mobilité</a:t>
            </a:r>
          </a:p>
          <a:p>
            <a:pPr marL="354370" indent="-354370">
              <a:buFont typeface="Arial" panose="020B0604020202020204" pitchFamily="34" charset="0"/>
              <a:buChar char="•"/>
            </a:pPr>
            <a:r>
              <a:rPr lang="fr-FR" sz="2400" dirty="0"/>
              <a:t>Mettre en œuvre des diffusions locales et régionales centrées sur les métropoles </a:t>
            </a:r>
          </a:p>
          <a:p>
            <a:pPr marL="354370" indent="-354370">
              <a:buFont typeface="Arial" panose="020B0604020202020204" pitchFamily="34" charset="0"/>
              <a:buChar char="•"/>
            </a:pPr>
            <a:r>
              <a:rPr lang="fr-FR" sz="2400" dirty="0"/>
              <a:t>Ne pas viser à court terme l’arrêt de la FM.</a:t>
            </a:r>
          </a:p>
          <a:p>
            <a:r>
              <a:rPr lang="fr-FR" sz="2400" dirty="0"/>
              <a:t>C’est la stratégie dite </a:t>
            </a:r>
            <a:r>
              <a:rPr lang="fr-FR" sz="2400" b="1" dirty="0"/>
              <a:t>« des arcs et nœuds », </a:t>
            </a:r>
            <a:r>
              <a:rPr lang="fr-FR" sz="2400" dirty="0"/>
              <a:t>mise en œuvre actuellement</a:t>
            </a:r>
            <a:endParaRPr lang="fr-FR" sz="8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FD7482-7109-064F-A1BD-7B10231BC026}"/>
              </a:ext>
            </a:extLst>
          </p:cNvPr>
          <p:cNvSpPr/>
          <p:nvPr/>
        </p:nvSpPr>
        <p:spPr>
          <a:xfrm>
            <a:off x="3607748" y="14018918"/>
            <a:ext cx="2531248" cy="7720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94" dirty="0">
                <a:solidFill>
                  <a:schemeClr val="tx1"/>
                </a:solidFill>
              </a:rPr>
              <a:t>Radio FM 87-108 Mégahertz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8587B5-3C14-DB4E-9FC7-B410F8E7231D}"/>
              </a:ext>
            </a:extLst>
          </p:cNvPr>
          <p:cNvSpPr/>
          <p:nvPr/>
        </p:nvSpPr>
        <p:spPr>
          <a:xfrm>
            <a:off x="6138996" y="14012166"/>
            <a:ext cx="3670311" cy="7720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94" dirty="0">
                <a:solidFill>
                  <a:schemeClr val="tx1"/>
                </a:solidFill>
              </a:rPr>
              <a:t>Autres usages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5C9DB6-8DB1-D345-A213-6CA12005DA1D}"/>
              </a:ext>
            </a:extLst>
          </p:cNvPr>
          <p:cNvSpPr/>
          <p:nvPr/>
        </p:nvSpPr>
        <p:spPr>
          <a:xfrm>
            <a:off x="9819793" y="14012164"/>
            <a:ext cx="3007970" cy="7720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94" dirty="0">
              <a:solidFill>
                <a:schemeClr val="tx1"/>
              </a:solidFill>
            </a:endParaRPr>
          </a:p>
          <a:p>
            <a:pPr algn="ctr"/>
            <a:r>
              <a:rPr lang="fr-FR" sz="2094" dirty="0">
                <a:solidFill>
                  <a:schemeClr val="tx1"/>
                </a:solidFill>
              </a:rPr>
              <a:t>DAB+ </a:t>
            </a:r>
          </a:p>
          <a:p>
            <a:pPr algn="ctr"/>
            <a:r>
              <a:rPr lang="fr-FR" sz="2094" dirty="0">
                <a:solidFill>
                  <a:schemeClr val="tx1"/>
                </a:solidFill>
              </a:rPr>
              <a:t>174-223 Mégahertz</a:t>
            </a:r>
          </a:p>
          <a:p>
            <a:pPr algn="ctr"/>
            <a:endParaRPr lang="fr-FR" sz="2094" dirty="0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DD7207A2-9D47-4040-A6A0-C69E77E0B221}"/>
              </a:ext>
            </a:extLst>
          </p:cNvPr>
          <p:cNvSpPr txBox="1">
            <a:spLocks/>
          </p:cNvSpPr>
          <p:nvPr/>
        </p:nvSpPr>
        <p:spPr>
          <a:xfrm>
            <a:off x="3291774" y="4736130"/>
            <a:ext cx="18899981" cy="1395000"/>
          </a:xfrm>
          <a:prstGeom prst="rect">
            <a:avLst/>
          </a:prstGeom>
        </p:spPr>
        <p:txBody>
          <a:bodyPr vert="horz" lIns="189000" tIns="94500" rIns="189000" bIns="9450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372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D434E61-38C2-0043-8B2F-7F92DFB16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583" y="6624722"/>
            <a:ext cx="8275253" cy="457898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0134E11-D3B4-AB47-81D8-237BE900E8EA}"/>
              </a:ext>
            </a:extLst>
          </p:cNvPr>
          <p:cNvSpPr txBox="1"/>
          <p:nvPr/>
        </p:nvSpPr>
        <p:spPr>
          <a:xfrm>
            <a:off x="11683700" y="6916118"/>
            <a:ext cx="3635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Où placer le DAB+ dans </a:t>
            </a:r>
          </a:p>
          <a:p>
            <a:r>
              <a:rPr lang="fr-FR" sz="2400" b="1" dirty="0"/>
              <a:t>le spectre des fréquences 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063E06C-09A4-C841-84BD-6C66539C6DB5}"/>
              </a:ext>
            </a:extLst>
          </p:cNvPr>
          <p:cNvSpPr txBox="1"/>
          <p:nvPr/>
        </p:nvSpPr>
        <p:spPr>
          <a:xfrm>
            <a:off x="4400674" y="17654287"/>
            <a:ext cx="4599657" cy="47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80" dirty="0"/>
              <a:t>Multiplex Métropolitain en France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6D0A23E-EA44-6D40-B983-C81587B525CB}"/>
              </a:ext>
            </a:extLst>
          </p:cNvPr>
          <p:cNvSpPr txBox="1"/>
          <p:nvPr/>
        </p:nvSpPr>
        <p:spPr>
          <a:xfrm>
            <a:off x="11776243" y="16816233"/>
            <a:ext cx="3323474" cy="47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80" dirty="0"/>
              <a:t>L’avancement en Europe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171FBFEC-9D5D-2F40-A646-04DDE1CE0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9836" y="17769352"/>
            <a:ext cx="4847097" cy="496014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1D36752-E51C-B944-AA8E-02B0F54D8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151" y="863706"/>
            <a:ext cx="1788512" cy="894256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0F161BDC-C546-9E42-9748-378E5DE191CC}"/>
              </a:ext>
            </a:extLst>
          </p:cNvPr>
          <p:cNvSpPr txBox="1"/>
          <p:nvPr/>
        </p:nvSpPr>
        <p:spPr>
          <a:xfrm>
            <a:off x="7741984" y="1072791"/>
            <a:ext cx="1846299" cy="53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94" b="1" dirty="0">
                <a:latin typeface="+mj-lt"/>
              </a:rPr>
              <a:t>en France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7716F0C-0D24-9B4C-9A5C-2DB1FE385509}"/>
              </a:ext>
            </a:extLst>
          </p:cNvPr>
          <p:cNvSpPr txBox="1"/>
          <p:nvPr/>
        </p:nvSpPr>
        <p:spPr>
          <a:xfrm>
            <a:off x="10736438" y="13577002"/>
            <a:ext cx="1127232" cy="410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67" dirty="0"/>
              <a:t>Bande III</a:t>
            </a:r>
          </a:p>
        </p:txBody>
      </p:sp>
      <p:sp>
        <p:nvSpPr>
          <p:cNvPr id="31" name="Rectangle à coins arrondis 30">
            <a:extLst>
              <a:ext uri="{FF2B5EF4-FFF2-40B4-BE49-F238E27FC236}">
                <a16:creationId xmlns:a16="http://schemas.microsoft.com/office/drawing/2014/main" id="{3107B27B-F12B-C04A-92F1-9B511DDD7962}"/>
              </a:ext>
            </a:extLst>
          </p:cNvPr>
          <p:cNvSpPr/>
          <p:nvPr/>
        </p:nvSpPr>
        <p:spPr>
          <a:xfrm>
            <a:off x="9796065" y="13455112"/>
            <a:ext cx="3027498" cy="1554528"/>
          </a:xfrm>
          <a:prstGeom prst="roundRect">
            <a:avLst/>
          </a:prstGeom>
          <a:solidFill>
            <a:schemeClr val="bg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437"/>
          </a:p>
        </p:txBody>
      </p:sp>
      <p:pic>
        <p:nvPicPr>
          <p:cNvPr id="24" name="Image 23" descr="Une image contenant carte, atlas, texte&#10;&#10;Description générée automatiquement">
            <a:extLst>
              <a:ext uri="{FF2B5EF4-FFF2-40B4-BE49-F238E27FC236}">
                <a16:creationId xmlns:a16="http://schemas.microsoft.com/office/drawing/2014/main" id="{2E144B27-5C37-774B-B661-301A8A3897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95" y="18147298"/>
            <a:ext cx="5799798" cy="4582197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062B8717-49F9-3D48-AA88-4E820D35882C}"/>
              </a:ext>
            </a:extLst>
          </p:cNvPr>
          <p:cNvSpPr txBox="1"/>
          <p:nvPr/>
        </p:nvSpPr>
        <p:spPr>
          <a:xfrm>
            <a:off x="1298491" y="22729495"/>
            <a:ext cx="8643186" cy="16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8740" indent="-708740">
              <a:buFont typeface="Symbol" pitchFamily="2" charset="2"/>
              <a:buChar char=""/>
            </a:pPr>
            <a:r>
              <a:rPr lang="fr-FR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Air Zen; Chérie FM; Fun Radio; Latina; M Radio; Nostalgie; NRJ; Radio Classique; Rire et Chansons; RTL; RTL 2; Skyrock; Skyrock;  </a:t>
            </a:r>
            <a:r>
              <a:rPr lang="fr-FR" sz="2067" dirty="0" err="1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Klassiks</a:t>
            </a:r>
            <a:endParaRPr lang="fr-FR" sz="2894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08740" indent="-708740">
              <a:buFont typeface="Symbol" pitchFamily="2" charset="2"/>
              <a:buChar char=""/>
            </a:pPr>
            <a:r>
              <a:rPr lang="en-US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BFM Business; BFM Radio; </a:t>
            </a:r>
            <a:r>
              <a:rPr lang="fr-FR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Europe 1</a:t>
            </a:r>
            <a:r>
              <a:rPr lang="en-US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; </a:t>
            </a:r>
            <a:r>
              <a:rPr lang="fr-FR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Europe 2</a:t>
            </a:r>
            <a:r>
              <a:rPr lang="en-US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;</a:t>
            </a:r>
            <a:r>
              <a:rPr lang="fr-FR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FIP</a:t>
            </a:r>
            <a:r>
              <a:rPr lang="en-US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;</a:t>
            </a:r>
            <a:r>
              <a:rPr lang="fr-FR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France Culture</a:t>
            </a:r>
            <a:r>
              <a:rPr lang="en-US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;</a:t>
            </a:r>
            <a:r>
              <a:rPr lang="fr-FR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France Info</a:t>
            </a:r>
            <a:r>
              <a:rPr lang="en-US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;</a:t>
            </a:r>
            <a:r>
              <a:rPr lang="fr-FR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France Inter</a:t>
            </a:r>
            <a:r>
              <a:rPr lang="en-US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;</a:t>
            </a:r>
            <a:r>
              <a:rPr lang="fr-FR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France Musique</a:t>
            </a:r>
            <a:r>
              <a:rPr lang="en-US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;</a:t>
            </a:r>
            <a:r>
              <a:rPr lang="fr-FR" sz="2067" i="1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KTO Radio</a:t>
            </a:r>
            <a:r>
              <a:rPr lang="en-US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;</a:t>
            </a:r>
            <a:r>
              <a:rPr lang="fr-FR" sz="2067" dirty="0" err="1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Mouv</a:t>
            </a:r>
            <a:r>
              <a:rPr lang="fr-FR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'</a:t>
            </a:r>
            <a:r>
              <a:rPr lang="en-US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;</a:t>
            </a:r>
            <a:r>
              <a:rPr lang="fr-FR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RFM</a:t>
            </a:r>
            <a:r>
              <a:rPr lang="en-US" sz="2067" dirty="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Open Sans" panose="020B0606030504020204" pitchFamily="34" charset="0"/>
              </a:rPr>
              <a:t>;</a:t>
            </a:r>
            <a:endParaRPr lang="fr-FR" sz="2067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421B9F-5ECF-724F-9B89-6283B3A4F378}"/>
              </a:ext>
            </a:extLst>
          </p:cNvPr>
          <p:cNvSpPr txBox="1"/>
          <p:nvPr/>
        </p:nvSpPr>
        <p:spPr>
          <a:xfrm>
            <a:off x="1956395" y="19289076"/>
            <a:ext cx="1444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En service</a:t>
            </a:r>
          </a:p>
          <a:p>
            <a:endParaRPr lang="fr-FR" sz="2400" dirty="0"/>
          </a:p>
          <a:p>
            <a:r>
              <a:rPr lang="fr-FR" sz="2400" dirty="0"/>
              <a:t>1T 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FBA0AF-2ADE-0844-9AC8-81B4282E0E1D}"/>
              </a:ext>
            </a:extLst>
          </p:cNvPr>
          <p:cNvSpPr/>
          <p:nvPr/>
        </p:nvSpPr>
        <p:spPr>
          <a:xfrm>
            <a:off x="1274492" y="19320094"/>
            <a:ext cx="637835" cy="438172"/>
          </a:xfrm>
          <a:prstGeom prst="rect">
            <a:avLst/>
          </a:prstGeom>
          <a:solidFill>
            <a:srgbClr val="00D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DB2DB9-A231-1E49-A105-7DBFA105BCED}"/>
              </a:ext>
            </a:extLst>
          </p:cNvPr>
          <p:cNvSpPr/>
          <p:nvPr/>
        </p:nvSpPr>
        <p:spPr>
          <a:xfrm>
            <a:off x="1282146" y="20063114"/>
            <a:ext cx="637835" cy="438172"/>
          </a:xfrm>
          <a:prstGeom prst="rect">
            <a:avLst/>
          </a:prstGeom>
          <a:solidFill>
            <a:srgbClr val="744A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21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F36BA-97D3-534C-ACFD-01B65615F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3279" y="1168290"/>
            <a:ext cx="3143949" cy="555555"/>
          </a:xfrm>
        </p:spPr>
        <p:txBody>
          <a:bodyPr>
            <a:noAutofit/>
          </a:bodyPr>
          <a:lstStyle/>
          <a:p>
            <a:pPr algn="l"/>
            <a:r>
              <a:rPr lang="fr-FR" sz="2894" b="1" dirty="0"/>
              <a:t>Le déploiement du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DD7207A2-9D47-4040-A6A0-C69E77E0B221}"/>
              </a:ext>
            </a:extLst>
          </p:cNvPr>
          <p:cNvSpPr txBox="1">
            <a:spLocks/>
          </p:cNvSpPr>
          <p:nvPr/>
        </p:nvSpPr>
        <p:spPr>
          <a:xfrm>
            <a:off x="3291774" y="4736130"/>
            <a:ext cx="18899981" cy="1395000"/>
          </a:xfrm>
          <a:prstGeom prst="rect">
            <a:avLst/>
          </a:prstGeom>
        </p:spPr>
        <p:txBody>
          <a:bodyPr vert="horz" lIns="189000" tIns="94500" rIns="189000" bIns="9450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3720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1D36752-E51C-B944-AA8E-02B0F54D8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51" y="863706"/>
            <a:ext cx="1788512" cy="894256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0F161BDC-C546-9E42-9748-378E5DE191CC}"/>
              </a:ext>
            </a:extLst>
          </p:cNvPr>
          <p:cNvSpPr txBox="1"/>
          <p:nvPr/>
        </p:nvSpPr>
        <p:spPr>
          <a:xfrm>
            <a:off x="7741984" y="1072791"/>
            <a:ext cx="3141551" cy="53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94" b="1" dirty="0">
                <a:latin typeface="+mj-lt"/>
              </a:rPr>
              <a:t>en Bretagne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77DD651-36EF-8848-BC90-B7AF78A701F6}"/>
              </a:ext>
            </a:extLst>
          </p:cNvPr>
          <p:cNvSpPr txBox="1"/>
          <p:nvPr/>
        </p:nvSpPr>
        <p:spPr>
          <a:xfrm>
            <a:off x="8523872" y="3639111"/>
            <a:ext cx="7388859" cy="3474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67"/>
              </a:spcAft>
            </a:pPr>
            <a:r>
              <a:rPr lang="fr-FR" sz="3307" b="1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Rennes </a:t>
            </a:r>
            <a:r>
              <a:rPr lang="fr-FR" sz="2894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- LOCAL :</a:t>
            </a:r>
          </a:p>
          <a:p>
            <a:pPr marL="708740" indent="-708740">
              <a:lnSpc>
                <a:spcPct val="115000"/>
              </a:lnSpc>
              <a:spcAft>
                <a:spcPts val="2067"/>
              </a:spcAft>
              <a:buSzPts val="1000"/>
              <a:buFont typeface="Symbol" pitchFamily="2" charset="2"/>
              <a:buChar char=""/>
              <a:tabLst>
                <a:tab pos="944987" algn="l"/>
              </a:tabLst>
            </a:pPr>
            <a:r>
              <a:rPr lang="fr-FR" sz="2894" dirty="0" err="1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Africa</a:t>
            </a:r>
            <a:r>
              <a:rPr lang="fr-FR" sz="2894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Radio; C </a:t>
            </a:r>
            <a:r>
              <a:rPr lang="fr-FR" sz="2894" dirty="0" err="1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Lab</a:t>
            </a:r>
            <a:r>
              <a:rPr lang="fr-FR" sz="2894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; Canal B; Chérie FM Rennes; </a:t>
            </a:r>
            <a:r>
              <a:rPr lang="fr-FR" sz="2894" dirty="0" err="1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Euradio</a:t>
            </a:r>
            <a:r>
              <a:rPr lang="fr-FR" sz="2894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; Les </a:t>
            </a:r>
            <a:r>
              <a:rPr lang="fr-FR" sz="2894" dirty="0" err="1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Inrocks</a:t>
            </a:r>
            <a:r>
              <a:rPr lang="fr-FR" sz="2894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radio; NRJ Rennes; Océane; Quartier des Ondes; Radio Caroline; Radio Laser; Radio Pitchoun; Radio Rennes</a:t>
            </a:r>
            <a:endParaRPr lang="fr-FR" sz="4134" dirty="0">
              <a:solidFill>
                <a:srgbClr val="212529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2E2E167-B1DC-2E49-A38C-6A1261B0723A}"/>
              </a:ext>
            </a:extLst>
          </p:cNvPr>
          <p:cNvSpPr txBox="1"/>
          <p:nvPr/>
        </p:nvSpPr>
        <p:spPr>
          <a:xfrm>
            <a:off x="2157477" y="8857423"/>
            <a:ext cx="7388857" cy="3474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67"/>
              </a:spcAft>
            </a:pPr>
            <a:r>
              <a:rPr lang="fr-FR" sz="3307" b="1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Rennes </a:t>
            </a:r>
            <a:r>
              <a:rPr lang="fr-FR" sz="2894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ÉTENDU </a:t>
            </a:r>
            <a:endParaRPr lang="fr-FR" sz="4134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08740" indent="-708740">
              <a:lnSpc>
                <a:spcPct val="115000"/>
              </a:lnSpc>
              <a:spcAft>
                <a:spcPts val="2067"/>
              </a:spcAft>
              <a:buSzPts val="1000"/>
              <a:buFont typeface="Symbol" pitchFamily="2" charset="2"/>
              <a:buChar char=""/>
              <a:tabLst>
                <a:tab pos="944987" algn="l"/>
              </a:tabLst>
            </a:pPr>
            <a:r>
              <a:rPr lang="fr-FR" sz="2894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Alouette; BOA; Chante France; </a:t>
            </a:r>
            <a:r>
              <a:rPr lang="fr-FR" sz="2894" dirty="0" err="1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Clazz</a:t>
            </a:r>
            <a:r>
              <a:rPr lang="fr-FR" sz="2894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; France Bleu Armorique; Générations; </a:t>
            </a:r>
            <a:r>
              <a:rPr lang="fr-FR" sz="2894" dirty="0" err="1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Oüi</a:t>
            </a:r>
            <a:r>
              <a:rPr lang="fr-FR" sz="2894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FM; Radio Bonheur; Radio FG; Radio Nova; RCF </a:t>
            </a:r>
            <a:r>
              <a:rPr lang="fr-FR" sz="2894" dirty="0" err="1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Bretagne;Sud</a:t>
            </a:r>
            <a:r>
              <a:rPr lang="fr-FR" sz="2894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Radio; TSF Jazz</a:t>
            </a:r>
            <a:endParaRPr lang="fr-FR" sz="4134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7E4D73B-6189-5547-8165-190C2871CA9F}"/>
              </a:ext>
            </a:extLst>
          </p:cNvPr>
          <p:cNvSpPr txBox="1"/>
          <p:nvPr/>
        </p:nvSpPr>
        <p:spPr>
          <a:xfrm>
            <a:off x="7719252" y="13166311"/>
            <a:ext cx="7850102" cy="3474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67"/>
              </a:spcAft>
            </a:pPr>
            <a:r>
              <a:rPr lang="en-US" sz="3307" b="1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Brest </a:t>
            </a:r>
            <a:r>
              <a:rPr lang="en-US" sz="2894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LOCAL </a:t>
            </a:r>
            <a:endParaRPr lang="fr-FR" sz="2894" dirty="0">
              <a:solidFill>
                <a:srgbClr val="212529"/>
              </a:solidFill>
              <a:latin typeface="Arial" panose="020B060402020202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08740" indent="-708740">
              <a:lnSpc>
                <a:spcPct val="115000"/>
              </a:lnSpc>
              <a:spcAft>
                <a:spcPts val="2067"/>
              </a:spcAft>
              <a:buSzPts val="1000"/>
              <a:buFont typeface="Symbol" pitchFamily="2" charset="2"/>
              <a:buChar char=""/>
              <a:tabLst>
                <a:tab pos="944987" algn="l"/>
              </a:tabLst>
            </a:pPr>
            <a:r>
              <a:rPr lang="fr-FR" sz="2894" dirty="0" err="1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Arvorig</a:t>
            </a:r>
            <a:r>
              <a:rPr lang="fr-FR" sz="2894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FM; Bretagne 5; </a:t>
            </a:r>
            <a:r>
              <a:rPr lang="fr-FR" sz="2894" dirty="0" err="1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CapSao</a:t>
            </a:r>
            <a:r>
              <a:rPr lang="fr-FR" sz="2894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; Chérie FM Brest; Fréquence Mutine; Générations; Jaime Radio; NRJ Brest; </a:t>
            </a:r>
            <a:r>
              <a:rPr lang="fr-FR" sz="2894" dirty="0" err="1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Oüi</a:t>
            </a:r>
            <a:r>
              <a:rPr lang="fr-FR" sz="2894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FM; Radio Neptune; Radio Orient; Radio U; RMN</a:t>
            </a:r>
            <a:endParaRPr lang="fr-FR" sz="4134" dirty="0">
              <a:solidFill>
                <a:srgbClr val="212529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2977AA2-C030-E045-AF2F-2A7235A2C85C}"/>
              </a:ext>
            </a:extLst>
          </p:cNvPr>
          <p:cNvSpPr txBox="1"/>
          <p:nvPr/>
        </p:nvSpPr>
        <p:spPr>
          <a:xfrm>
            <a:off x="2538052" y="19357870"/>
            <a:ext cx="7629286" cy="347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2493">
              <a:lnSpc>
                <a:spcPct val="115000"/>
              </a:lnSpc>
              <a:spcAft>
                <a:spcPts val="2067"/>
              </a:spcAft>
            </a:pPr>
            <a:r>
              <a:rPr lang="fr-FR" sz="3307" b="1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Brest </a:t>
            </a:r>
            <a:r>
              <a:rPr lang="fr-FR" sz="2894" dirty="0">
                <a:solidFill>
                  <a:srgbClr val="212529"/>
                </a:solidFill>
                <a:latin typeface="Arial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ÉTENDU</a:t>
            </a:r>
          </a:p>
          <a:p>
            <a:pPr marL="708740" indent="-708740">
              <a:lnSpc>
                <a:spcPct val="115000"/>
              </a:lnSpc>
              <a:spcAft>
                <a:spcPts val="2067"/>
              </a:spcAft>
              <a:buSzPts val="1000"/>
              <a:buFont typeface="Symbol" pitchFamily="2" charset="2"/>
              <a:buChar char=""/>
              <a:tabLst>
                <a:tab pos="944987" algn="l"/>
              </a:tabLst>
            </a:pPr>
            <a:r>
              <a:rPr lang="fr-FR" sz="2894" dirty="0">
                <a:solidFill>
                  <a:srgbClr val="000000"/>
                </a:solidFill>
                <a:latin typeface="LucidaSans"/>
                <a:ea typeface="MS Mincho" panose="02020609040205080304" pitchFamily="49" charset="-128"/>
                <a:cs typeface="Calibri" panose="020F0502020204030204" pitchFamily="34" charset="0"/>
              </a:rPr>
              <a:t>BOA; Chante France; </a:t>
            </a:r>
            <a:r>
              <a:rPr lang="fr-FR" sz="2894" dirty="0" err="1">
                <a:solidFill>
                  <a:srgbClr val="000000"/>
                </a:solidFill>
                <a:latin typeface="LucidaSans"/>
                <a:ea typeface="MS Mincho" panose="02020609040205080304" pitchFamily="49" charset="-128"/>
                <a:cs typeface="Calibri" panose="020F0502020204030204" pitchFamily="34" charset="0"/>
              </a:rPr>
              <a:t>Clazz</a:t>
            </a:r>
            <a:r>
              <a:rPr lang="fr-FR" sz="2894" dirty="0">
                <a:solidFill>
                  <a:srgbClr val="000000"/>
                </a:solidFill>
                <a:latin typeface="LucidaSans"/>
                <a:ea typeface="MS Mincho" panose="02020609040205080304" pitchFamily="49" charset="-128"/>
                <a:cs typeface="Calibri" panose="020F0502020204030204" pitchFamily="34" charset="0"/>
              </a:rPr>
              <a:t>; France Bleu </a:t>
            </a:r>
            <a:r>
              <a:rPr lang="fr-FR" sz="2894" dirty="0" err="1">
                <a:solidFill>
                  <a:srgbClr val="000000"/>
                </a:solidFill>
                <a:latin typeface="LucidaSans"/>
                <a:ea typeface="MS Mincho" panose="02020609040205080304" pitchFamily="49" charset="-128"/>
                <a:cs typeface="Calibri" panose="020F0502020204030204" pitchFamily="34" charset="0"/>
              </a:rPr>
              <a:t>Breizh</a:t>
            </a:r>
            <a:r>
              <a:rPr lang="fr-FR" sz="2894" dirty="0">
                <a:solidFill>
                  <a:srgbClr val="000000"/>
                </a:solidFill>
                <a:latin typeface="LucidaSans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fr-FR" sz="2894" dirty="0" err="1">
                <a:solidFill>
                  <a:srgbClr val="000000"/>
                </a:solidFill>
                <a:latin typeface="LucidaSans"/>
                <a:ea typeface="MS Mincho" panose="02020609040205080304" pitchFamily="49" charset="-128"/>
                <a:cs typeface="Calibri" panose="020F0502020204030204" pitchFamily="34" charset="0"/>
              </a:rPr>
              <a:t>Izel</a:t>
            </a:r>
            <a:r>
              <a:rPr lang="fr-FR" sz="2894" dirty="0">
                <a:solidFill>
                  <a:srgbClr val="000000"/>
                </a:solidFill>
                <a:latin typeface="LucidaSans"/>
                <a:ea typeface="MS Mincho" panose="02020609040205080304" pitchFamily="49" charset="-128"/>
                <a:cs typeface="Calibri" panose="020F0502020204030204" pitchFamily="34" charset="0"/>
              </a:rPr>
              <a:t>; Jazz Radio; Radio Bonheur; Radio FG; Radio Maria; Radio Nova; RCF Bretagne; Sud Radio; Tempo Programme Alouette; Virage Radio</a:t>
            </a:r>
            <a:endParaRPr lang="fr-FR" sz="4134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9325AF-62F9-C447-A812-B83FEB765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512" y="3814054"/>
            <a:ext cx="4624104" cy="47951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8284837-9271-5140-A3E2-0D5D1E8A5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337" y="8215160"/>
            <a:ext cx="5402017" cy="46836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423D0E3-3AA0-3441-B032-97AA5D2E1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096" y="13425732"/>
            <a:ext cx="4960243" cy="5075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B70829E-0DEC-4C4A-9071-45A7B9552A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6722" y="20187048"/>
            <a:ext cx="5612633" cy="501292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BABAC6B-22C0-A54F-B094-4DB36159E834}"/>
              </a:ext>
            </a:extLst>
          </p:cNvPr>
          <p:cNvSpPr txBox="1"/>
          <p:nvPr/>
        </p:nvSpPr>
        <p:spPr>
          <a:xfrm>
            <a:off x="1045429" y="1786068"/>
            <a:ext cx="70471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ighlight>
                  <a:srgbClr val="FFFF00"/>
                </a:highlight>
              </a:rPr>
              <a:t>« Les Arcs »</a:t>
            </a:r>
          </a:p>
          <a:p>
            <a:r>
              <a:rPr lang="fr-FR" sz="3200" dirty="0">
                <a:highlight>
                  <a:srgbClr val="FFFF00"/>
                </a:highlight>
              </a:rPr>
              <a:t>Laval-Rennes-St Brieuc-Brest  1T 2024</a:t>
            </a:r>
          </a:p>
          <a:p>
            <a:endParaRPr lang="fr-FR" sz="3200" dirty="0">
              <a:highlight>
                <a:srgbClr val="FFFF00"/>
              </a:highlight>
            </a:endParaRPr>
          </a:p>
          <a:p>
            <a:r>
              <a:rPr lang="fr-FR" sz="3200" dirty="0">
                <a:highlight>
                  <a:srgbClr val="FFFF00"/>
                </a:highlight>
              </a:rPr>
              <a:t>« Les Nœuds » en service</a:t>
            </a:r>
          </a:p>
        </p:txBody>
      </p:sp>
    </p:spTree>
    <p:extLst>
      <p:ext uri="{BB962C8B-B14F-4D97-AF65-F5344CB8AC3E}">
        <p14:creationId xmlns:p14="http://schemas.microsoft.com/office/powerpoint/2010/main" val="6069706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555</Words>
  <Application>Microsoft Macintosh PowerPoint</Application>
  <PresentationFormat>Personnalisé</PresentationFormat>
  <Paragraphs>47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LucidaSans</vt:lpstr>
      <vt:lpstr>Symbol</vt:lpstr>
      <vt:lpstr>Times</vt:lpstr>
      <vt:lpstr>Thème Office</vt:lpstr>
      <vt:lpstr>Le déploiement du</vt:lpstr>
      <vt:lpstr>Le déploiement 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déploiement du DAB+ en France</dc:title>
  <dc:creator>philippe levrier</dc:creator>
  <cp:lastModifiedBy>Christiane Schwartz</cp:lastModifiedBy>
  <cp:revision>23</cp:revision>
  <dcterms:created xsi:type="dcterms:W3CDTF">2020-12-08T07:19:25Z</dcterms:created>
  <dcterms:modified xsi:type="dcterms:W3CDTF">2023-11-20T08:59:32Z</dcterms:modified>
</cp:coreProperties>
</file>