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8003838" cy="25201563"/>
  <p:notesSz cx="6858000" cy="9144000"/>
  <p:defaultTextStyle>
    <a:defPPr>
      <a:defRPr lang="fr-FR"/>
    </a:defPPr>
    <a:lvl1pPr marL="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4632" y="-112"/>
      </p:cViewPr>
      <p:guideLst>
        <p:guide orient="horz" pos="7938"/>
        <p:guide pos="56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0288" y="7828821"/>
            <a:ext cx="15303262" cy="5402002"/>
          </a:xfrm>
        </p:spPr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576" y="14280886"/>
            <a:ext cx="12602687" cy="64403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2E1-8EB5-1D4B-B71C-FE753E06CB4D}" type="datetimeFigureOut">
              <a:rPr lang="fr-FR" smtClean="0"/>
              <a:t>25/09/23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3C5-9109-5E4E-9953-7B13B61E00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01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2E1-8EB5-1D4B-B71C-FE753E06CB4D}" type="datetimeFigureOut">
              <a:rPr lang="fr-FR" smtClean="0"/>
              <a:t>25/09/23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3C5-9109-5E4E-9953-7B13B61E00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12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5702355" y="3710230"/>
            <a:ext cx="7973574" cy="79017402"/>
          </a:xfrm>
        </p:spPr>
        <p:txBody>
          <a:bodyPr vert="eaVert"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72254" y="3710230"/>
            <a:ext cx="23630037" cy="79017402"/>
          </a:xfrm>
        </p:spPr>
        <p:txBody>
          <a:bodyPr vert="eaVert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2E1-8EB5-1D4B-B71C-FE753E06CB4D}" type="datetimeFigureOut">
              <a:rPr lang="fr-FR" smtClean="0"/>
              <a:t>25/09/23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3C5-9109-5E4E-9953-7B13B61E00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23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2E1-8EB5-1D4B-B71C-FE753E06CB4D}" type="datetimeFigureOut">
              <a:rPr lang="fr-FR" smtClean="0"/>
              <a:t>25/09/23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3C5-9109-5E4E-9953-7B13B61E00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65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2179" y="16194340"/>
            <a:ext cx="15303262" cy="5005310"/>
          </a:xfrm>
        </p:spPr>
        <p:txBody>
          <a:bodyPr anchor="t"/>
          <a:lstStyle>
            <a:lvl1pPr algn="l">
              <a:defRPr sz="10800" b="1" cap="all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22179" y="10681500"/>
            <a:ext cx="15303262" cy="5512840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2E1-8EB5-1D4B-B71C-FE753E06CB4D}" type="datetimeFigureOut">
              <a:rPr lang="fr-FR" smtClean="0"/>
              <a:t>25/09/23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3C5-9109-5E4E-9953-7B13B61E00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9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72254" y="21608007"/>
            <a:ext cx="15800242" cy="61119626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872560" y="21608007"/>
            <a:ext cx="15803369" cy="61119626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2E1-8EB5-1D4B-B71C-FE753E06CB4D}" type="datetimeFigureOut">
              <a:rPr lang="fr-FR" smtClean="0"/>
              <a:t>25/09/23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3C5-9109-5E4E-9953-7B13B61E00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02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192" y="1009231"/>
            <a:ext cx="16203454" cy="4200261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00192" y="5641185"/>
            <a:ext cx="7954822" cy="2350977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00192" y="7992162"/>
            <a:ext cx="7954822" cy="14520069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9145701" y="5641185"/>
            <a:ext cx="7957946" cy="2350977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145701" y="7992162"/>
            <a:ext cx="7957946" cy="14520069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2E1-8EB5-1D4B-B71C-FE753E06CB4D}" type="datetimeFigureOut">
              <a:rPr lang="fr-FR" smtClean="0"/>
              <a:t>25/09/23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3C5-9109-5E4E-9953-7B13B61E00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67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2E1-8EB5-1D4B-B71C-FE753E06CB4D}" type="datetimeFigureOut">
              <a:rPr lang="fr-FR" smtClean="0"/>
              <a:t>25/09/23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3C5-9109-5E4E-9953-7B13B61E00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81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2E1-8EB5-1D4B-B71C-FE753E06CB4D}" type="datetimeFigureOut">
              <a:rPr lang="fr-FR" smtClean="0"/>
              <a:t>25/09/23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3C5-9109-5E4E-9953-7B13B61E00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23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193" y="1003395"/>
            <a:ext cx="5923139" cy="4270265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39000" y="1003397"/>
            <a:ext cx="10064646" cy="21508836"/>
          </a:xfrm>
        </p:spPr>
        <p:txBody>
          <a:bodyPr/>
          <a:lstStyle>
            <a:lvl1pPr>
              <a:defRPr sz="86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00193" y="5273662"/>
            <a:ext cx="5923139" cy="17238571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2E1-8EB5-1D4B-B71C-FE753E06CB4D}" type="datetimeFigureOut">
              <a:rPr lang="fr-FR" smtClean="0"/>
              <a:t>25/09/23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3C5-9109-5E4E-9953-7B13B61E00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3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878" y="17641094"/>
            <a:ext cx="10802303" cy="2082631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528878" y="2251806"/>
            <a:ext cx="10802303" cy="15120938"/>
          </a:xfrm>
        </p:spPr>
        <p:txBody>
          <a:bodyPr/>
          <a:lstStyle>
            <a:lvl1pPr marL="0" indent="0">
              <a:buNone/>
              <a:defRPr sz="8600"/>
            </a:lvl1pPr>
            <a:lvl2pPr marL="1234440" indent="0">
              <a:buNone/>
              <a:defRPr sz="7600"/>
            </a:lvl2pPr>
            <a:lvl3pPr marL="2468880" indent="0">
              <a:buNone/>
              <a:defRPr sz="650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28878" y="19723725"/>
            <a:ext cx="10802303" cy="2957682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2E1-8EB5-1D4B-B71C-FE753E06CB4D}" type="datetimeFigureOut">
              <a:rPr lang="fr-FR" smtClean="0"/>
              <a:t>25/09/23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3C5-9109-5E4E-9953-7B13B61E00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0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00192" y="1009231"/>
            <a:ext cx="16203454" cy="4200261"/>
          </a:xfrm>
          <a:prstGeom prst="rect">
            <a:avLst/>
          </a:prstGeom>
        </p:spPr>
        <p:txBody>
          <a:bodyPr vert="horz" lIns="246888" tIns="123444" rIns="246888" bIns="123444" rtlCol="0" anchor="ctr">
            <a:normAutofit/>
          </a:bodyPr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00192" y="5880366"/>
            <a:ext cx="16203454" cy="16631867"/>
          </a:xfrm>
          <a:prstGeom prst="rect">
            <a:avLst/>
          </a:prstGeom>
        </p:spPr>
        <p:txBody>
          <a:bodyPr vert="horz" lIns="246888" tIns="123444" rIns="246888" bIns="123444" rtlCol="0">
            <a:normAutofit/>
          </a:bodyPr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00192" y="23358117"/>
            <a:ext cx="4200896" cy="1341750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32E1-8EB5-1D4B-B71C-FE753E06CB4D}" type="datetimeFigureOut">
              <a:rPr lang="fr-FR" smtClean="0"/>
              <a:t>25/09/23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151312" y="23358117"/>
            <a:ext cx="5701215" cy="1341750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2902750" y="23358117"/>
            <a:ext cx="4200896" cy="1341750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393C5-9109-5E4E-9953-7B13B61E00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54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0" eaLnBrk="1" latinLnBrk="0" hangingPunct="1">
        <a:spcBef>
          <a:spcPct val="0"/>
        </a:spcBef>
        <a:buNone/>
        <a:defRPr sz="1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5830" indent="-925830" algn="l" defTabSz="1234440" rtl="0" eaLnBrk="1" latinLnBrk="0" hangingPunct="1">
        <a:spcBef>
          <a:spcPct val="20000"/>
        </a:spcBef>
        <a:buFont typeface="Arial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005965" indent="-771525" algn="l" defTabSz="1234440" rtl="0" eaLnBrk="1" latinLnBrk="0" hangingPunct="1">
        <a:spcBef>
          <a:spcPct val="20000"/>
        </a:spcBef>
        <a:buFont typeface="Arial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123444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1234440" rtl="0" eaLnBrk="1" latinLnBrk="0" hangingPunct="1">
        <a:spcBef>
          <a:spcPct val="20000"/>
        </a:spcBef>
        <a:buFont typeface="Arial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1234440" rtl="0" eaLnBrk="1" latinLnBrk="0" hangingPunct="1">
        <a:spcBef>
          <a:spcPct val="20000"/>
        </a:spcBef>
        <a:buFont typeface="Arial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1234440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1234440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1234440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1234440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3444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123444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123444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123444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123444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123444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123444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123444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123444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8732" y="573519"/>
            <a:ext cx="17023113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/>
              <a:t>Le DAB+ en quelques mots (1/2</a:t>
            </a:r>
            <a:r>
              <a:rPr lang="fr-FR" b="1" dirty="0" smtClean="0"/>
              <a:t>)</a:t>
            </a:r>
          </a:p>
          <a:p>
            <a:endParaRPr lang="fr-FR" sz="1800" b="1" dirty="0"/>
          </a:p>
          <a:p>
            <a:pPr algn="ctr"/>
            <a:r>
              <a:rPr lang="fr-FR" b="1" dirty="0"/>
              <a:t>Qu’est-ce que le DAB+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363326" y="2785664"/>
            <a:ext cx="1337676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dirty="0"/>
              <a:t>Le DAB+, pour Digital Audio </a:t>
            </a:r>
            <a:r>
              <a:rPr lang="fr-FR" sz="4000" dirty="0" err="1"/>
              <a:t>Broadcasting</a:t>
            </a:r>
            <a:r>
              <a:rPr lang="fr-FR" sz="4000" dirty="0"/>
              <a:t>, est </a:t>
            </a:r>
            <a:r>
              <a:rPr lang="fr-FR" sz="4000" dirty="0" smtClean="0"/>
              <a:t>un système </a:t>
            </a:r>
            <a:r>
              <a:rPr lang="fr-FR" sz="4000" dirty="0"/>
              <a:t>de diffusion hertzienne de </a:t>
            </a:r>
            <a:r>
              <a:rPr lang="fr-FR" sz="4000" dirty="0" smtClean="0"/>
              <a:t>programmes de </a:t>
            </a:r>
            <a:r>
              <a:rPr lang="fr-FR" sz="4000" dirty="0"/>
              <a:t>radio comme la FM (et comme les grandes </a:t>
            </a:r>
            <a:r>
              <a:rPr lang="fr-FR" sz="4000" dirty="0" smtClean="0"/>
              <a:t>et petites </a:t>
            </a:r>
            <a:r>
              <a:rPr lang="fr-FR" sz="4000" dirty="0"/>
              <a:t>ondes avant qu’elles ne tombent </a:t>
            </a:r>
            <a:r>
              <a:rPr lang="fr-FR" sz="4000" dirty="0" smtClean="0"/>
              <a:t>en désuétude</a:t>
            </a:r>
            <a:r>
              <a:rPr lang="fr-FR" sz="4000" dirty="0"/>
              <a:t>)</a:t>
            </a:r>
            <a:r>
              <a:rPr lang="fr-FR" dirty="0"/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8733" y="5980987"/>
            <a:ext cx="1737135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Quelles </a:t>
            </a:r>
            <a:r>
              <a:rPr lang="fr-FR" b="1" dirty="0"/>
              <a:t>en sont les innovations techniques ?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363326" y="6923196"/>
            <a:ext cx="13376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dirty="0"/>
              <a:t>Il y en a deux : le son est représenté par </a:t>
            </a:r>
            <a:r>
              <a:rPr lang="fr-FR" sz="4000" dirty="0" smtClean="0"/>
              <a:t>des données </a:t>
            </a:r>
            <a:r>
              <a:rPr lang="fr-FR" sz="4000" dirty="0"/>
              <a:t>numériques, et la </a:t>
            </a:r>
            <a:r>
              <a:rPr lang="fr-FR" sz="4000" dirty="0" smtClean="0"/>
              <a:t>transmission </a:t>
            </a:r>
            <a:r>
              <a:rPr lang="fr-FR" sz="4000" dirty="0"/>
              <a:t>sur </a:t>
            </a:r>
            <a:r>
              <a:rPr lang="fr-FR" sz="4000" dirty="0" smtClean="0"/>
              <a:t>les ondes </a:t>
            </a:r>
            <a:r>
              <a:rPr lang="fr-FR" sz="4000" dirty="0"/>
              <a:t>de ces données est également numérique</a:t>
            </a:r>
            <a:r>
              <a:rPr lang="fr-FR" sz="4000" dirty="0" smtClean="0"/>
              <a:t>. Elles </a:t>
            </a:r>
            <a:r>
              <a:rPr lang="fr-FR" sz="4000" dirty="0"/>
              <a:t>garantissent une bonne qualité de réception</a:t>
            </a:r>
            <a:r>
              <a:rPr lang="fr-FR" sz="4000" dirty="0" smtClean="0"/>
              <a:t>, notamment </a:t>
            </a:r>
            <a:r>
              <a:rPr lang="fr-FR" sz="4000" dirty="0"/>
              <a:t>en voiture.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1133" y="10093520"/>
            <a:ext cx="1737135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Quelle ampleur de la réduction du débit numérique ?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363326" y="11131195"/>
            <a:ext cx="133767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dirty="0"/>
              <a:t>Le </a:t>
            </a:r>
            <a:r>
              <a:rPr lang="fr-FR" sz="4000" i="1" dirty="0"/>
              <a:t>Compact Disc </a:t>
            </a:r>
            <a:r>
              <a:rPr lang="fr-FR" sz="4000" dirty="0"/>
              <a:t>existe </a:t>
            </a:r>
            <a:r>
              <a:rPr lang="fr-FR" sz="4000" dirty="0" smtClean="0"/>
              <a:t>depuis </a:t>
            </a:r>
            <a:r>
              <a:rPr lang="fr-FR" sz="4000" dirty="0"/>
              <a:t>longtemps</a:t>
            </a:r>
            <a:r>
              <a:rPr lang="fr-FR" sz="4000" dirty="0" smtClean="0"/>
              <a:t>, mais </a:t>
            </a:r>
            <a:r>
              <a:rPr lang="fr-FR" sz="4000" dirty="0"/>
              <a:t>le débit de données qu’il requiert </a:t>
            </a:r>
            <a:r>
              <a:rPr lang="fr-FR" sz="4000" dirty="0" smtClean="0"/>
              <a:t>est élevé </a:t>
            </a:r>
            <a:r>
              <a:rPr lang="fr-FR" sz="4000" dirty="0"/>
              <a:t>(1,6 </a:t>
            </a:r>
            <a:r>
              <a:rPr lang="fr-FR" sz="4000" dirty="0" err="1"/>
              <a:t>Megabit</a:t>
            </a:r>
            <a:r>
              <a:rPr lang="fr-FR" sz="4000" dirty="0"/>
              <a:t>/seconde). </a:t>
            </a:r>
            <a:r>
              <a:rPr lang="fr-FR" sz="4000" dirty="0" smtClean="0"/>
              <a:t>Diverses méthodes </a:t>
            </a:r>
            <a:r>
              <a:rPr lang="fr-FR" sz="4000" dirty="0"/>
              <a:t>permettant de réduire ce débit </a:t>
            </a:r>
            <a:r>
              <a:rPr lang="fr-FR" sz="4000" dirty="0" smtClean="0"/>
              <a:t>d’un facteur 10 à 15 </a:t>
            </a:r>
            <a:r>
              <a:rPr lang="fr-FR" sz="4000" dirty="0"/>
              <a:t>sont largement répandues</a:t>
            </a:r>
            <a:r>
              <a:rPr lang="fr-FR" sz="4000" dirty="0" smtClean="0"/>
              <a:t>, notamment </a:t>
            </a:r>
            <a:r>
              <a:rPr lang="fr-FR" sz="4000" dirty="0"/>
              <a:t>le MP3, et ces méthodes </a:t>
            </a:r>
            <a:r>
              <a:rPr lang="fr-FR" sz="4000" dirty="0" smtClean="0"/>
              <a:t>sont utilisées </a:t>
            </a:r>
            <a:r>
              <a:rPr lang="fr-FR" sz="4000" dirty="0"/>
              <a:t>dans le DAB+.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8732" y="14736176"/>
            <a:ext cx="1737135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Quel est le mode transmission sur les ondes ?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527207" y="15719349"/>
            <a:ext cx="132128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dirty="0"/>
              <a:t>Contrairement au câble, à la fibre et </a:t>
            </a:r>
            <a:r>
              <a:rPr lang="fr-FR" sz="4000" dirty="0" smtClean="0"/>
              <a:t>aux supports </a:t>
            </a:r>
            <a:r>
              <a:rPr lang="fr-FR" sz="4000" dirty="0"/>
              <a:t>enregistrés, la diffusion </a:t>
            </a:r>
            <a:r>
              <a:rPr lang="fr-FR" sz="4000" dirty="0" smtClean="0"/>
              <a:t>hertzienne terrestre </a:t>
            </a:r>
            <a:r>
              <a:rPr lang="fr-FR" sz="4000" dirty="0"/>
              <a:t>est un milieu difficile, fluctuant </a:t>
            </a:r>
            <a:r>
              <a:rPr lang="fr-FR" sz="4000" dirty="0" smtClean="0"/>
              <a:t>et perturbé</a:t>
            </a:r>
            <a:r>
              <a:rPr lang="fr-FR" sz="4000" i="1" dirty="0"/>
              <a:t>. </a:t>
            </a:r>
            <a:r>
              <a:rPr lang="fr-FR" sz="4000" dirty="0"/>
              <a:t>Le DAB+ utilise un procédé (COFDM</a:t>
            </a:r>
            <a:r>
              <a:rPr lang="fr-FR" sz="4000" dirty="0" smtClean="0"/>
              <a:t>) transposé </a:t>
            </a:r>
            <a:r>
              <a:rPr lang="fr-FR" sz="4000" dirty="0"/>
              <a:t>ensuite à la télévision </a:t>
            </a:r>
            <a:r>
              <a:rPr lang="fr-FR" sz="4000" dirty="0" smtClean="0"/>
              <a:t>numérique terrestre</a:t>
            </a:r>
            <a:r>
              <a:rPr lang="fr-FR" sz="4000" dirty="0"/>
              <a:t>, adapté à ce milieu. Ces techniques</a:t>
            </a:r>
            <a:r>
              <a:rPr lang="fr-FR" sz="4000" dirty="0" smtClean="0"/>
              <a:t>, complexes</a:t>
            </a:r>
            <a:r>
              <a:rPr lang="fr-FR" sz="4000" dirty="0"/>
              <a:t>, sont aussi utilisées pour </a:t>
            </a:r>
            <a:r>
              <a:rPr lang="fr-FR" sz="4000" dirty="0" smtClean="0"/>
              <a:t>d’autres </a:t>
            </a:r>
            <a:r>
              <a:rPr lang="fr-FR" sz="4000" i="1" dirty="0" smtClean="0"/>
              <a:t>usages </a:t>
            </a:r>
            <a:r>
              <a:rPr lang="fr-FR" sz="4000" dirty="0" smtClean="0"/>
              <a:t>(WIFI, 4G et 5G, ADSL, CPL …</a:t>
            </a:r>
            <a:r>
              <a:rPr lang="fr-FR" sz="4000" dirty="0"/>
              <a:t>).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8732" y="19590610"/>
            <a:ext cx="1737135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Quels sont les avantages du DAB+ ?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527207" y="20491851"/>
            <a:ext cx="132128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dirty="0"/>
              <a:t>Le DAB+ offre par rapport à la FM un </a:t>
            </a:r>
            <a:r>
              <a:rPr lang="fr-FR" sz="4000" dirty="0" smtClean="0"/>
              <a:t>son numérique </a:t>
            </a:r>
            <a:r>
              <a:rPr lang="fr-FR" sz="4000" dirty="0"/>
              <a:t>de meilleure qualité, une plus </a:t>
            </a:r>
            <a:r>
              <a:rPr lang="fr-FR" sz="4000" dirty="0" smtClean="0"/>
              <a:t>grande robustesse </a:t>
            </a:r>
            <a:r>
              <a:rPr lang="fr-FR" sz="4000" dirty="0"/>
              <a:t>aux interférences, une offre </a:t>
            </a:r>
            <a:r>
              <a:rPr lang="fr-FR" sz="4000" dirty="0" smtClean="0"/>
              <a:t>de programmes </a:t>
            </a:r>
            <a:r>
              <a:rPr lang="fr-FR" sz="4000" dirty="0"/>
              <a:t>plus large partout sur le territoire</a:t>
            </a:r>
            <a:r>
              <a:rPr lang="fr-FR" sz="4000" dirty="0" smtClean="0"/>
              <a:t>, une </a:t>
            </a:r>
            <a:r>
              <a:rPr lang="fr-FR" sz="4000" dirty="0"/>
              <a:t>meilleure expérience utilisateur grâce à </a:t>
            </a:r>
            <a:r>
              <a:rPr lang="fr-FR" sz="4000" dirty="0" smtClean="0"/>
              <a:t>des services </a:t>
            </a:r>
            <a:r>
              <a:rPr lang="fr-FR" sz="4000" dirty="0"/>
              <a:t>de données associés (images, textes …</a:t>
            </a:r>
            <a:r>
              <a:rPr lang="fr-FR" sz="4000" dirty="0" smtClean="0"/>
              <a:t>) et </a:t>
            </a:r>
            <a:r>
              <a:rPr lang="fr-FR" sz="4000" dirty="0"/>
              <a:t>une continuité de réception notamment </a:t>
            </a:r>
            <a:r>
              <a:rPr lang="fr-FR" sz="4000" dirty="0" smtClean="0"/>
              <a:t>en mobilité.</a:t>
            </a:r>
            <a:endParaRPr lang="fr-FR" sz="4000" dirty="0"/>
          </a:p>
        </p:txBody>
      </p:sp>
      <p:pic>
        <p:nvPicPr>
          <p:cNvPr id="15" name="Image 14" descr="Capture d’écran 2023-09-24 à 22.44.3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t="2947" r="-516" b="8240"/>
          <a:stretch/>
        </p:blipFill>
        <p:spPr>
          <a:xfrm>
            <a:off x="521134" y="6923195"/>
            <a:ext cx="3043272" cy="2888081"/>
          </a:xfrm>
          <a:prstGeom prst="rect">
            <a:avLst/>
          </a:prstGeom>
        </p:spPr>
      </p:pic>
      <p:pic>
        <p:nvPicPr>
          <p:cNvPr id="16" name="Image 15" descr="Capture d’écran 2023-09-24 à 22.51.4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3" r="23130"/>
          <a:stretch/>
        </p:blipFill>
        <p:spPr>
          <a:xfrm>
            <a:off x="505419" y="15997088"/>
            <a:ext cx="3857907" cy="3507913"/>
          </a:xfrm>
          <a:prstGeom prst="rect">
            <a:avLst/>
          </a:prstGeom>
        </p:spPr>
      </p:pic>
      <p:pic>
        <p:nvPicPr>
          <p:cNvPr id="2" name="Image 1" descr="comment-numeriser-ses-c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7"/>
          <a:stretch/>
        </p:blipFill>
        <p:spPr>
          <a:xfrm>
            <a:off x="521133" y="10967331"/>
            <a:ext cx="3705506" cy="3934758"/>
          </a:xfrm>
          <a:prstGeom prst="rect">
            <a:avLst/>
          </a:prstGeom>
        </p:spPr>
      </p:pic>
      <p:pic>
        <p:nvPicPr>
          <p:cNvPr id="3" name="Image 2" descr="dab-les-données-associées-sous-forme-de-texte-et-d-image-sur-le-programme-en-cours-melody-dabplusfr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9"/>
          <a:stretch/>
        </p:blipFill>
        <p:spPr>
          <a:xfrm>
            <a:off x="521133" y="19905301"/>
            <a:ext cx="3187700" cy="4940372"/>
          </a:xfrm>
          <a:prstGeom prst="rect">
            <a:avLst/>
          </a:prstGeom>
        </p:spPr>
      </p:pic>
      <p:pic>
        <p:nvPicPr>
          <p:cNvPr id="17" name="Image 16" descr="LTE-Fotolia_40172959_M-e1372148744487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2"/>
          <a:stretch/>
        </p:blipFill>
        <p:spPr>
          <a:xfrm>
            <a:off x="505419" y="2082087"/>
            <a:ext cx="326789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5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8732" y="573519"/>
            <a:ext cx="17023113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/>
              <a:t>Le DAB+ en quelques mots </a:t>
            </a:r>
            <a:r>
              <a:rPr lang="fr-FR" sz="6000" b="1" dirty="0" smtClean="0"/>
              <a:t>(2/</a:t>
            </a:r>
            <a:r>
              <a:rPr lang="fr-FR" sz="6000" b="1" dirty="0"/>
              <a:t>2</a:t>
            </a:r>
            <a:r>
              <a:rPr lang="fr-FR" b="1" dirty="0" smtClean="0"/>
              <a:t>)</a:t>
            </a:r>
          </a:p>
          <a:p>
            <a:endParaRPr lang="fr-FR" sz="1800" b="1" dirty="0"/>
          </a:p>
          <a:p>
            <a:pPr algn="ctr"/>
            <a:r>
              <a:rPr lang="fr-FR" b="1" dirty="0"/>
              <a:t>Comment la diffusion est-elle organisée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363326" y="2785664"/>
            <a:ext cx="133767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dirty="0"/>
              <a:t>Les programmes sont diffusés, dans une bande </a:t>
            </a:r>
            <a:r>
              <a:rPr lang="fr-FR" sz="4000" dirty="0" smtClean="0"/>
              <a:t>de fréquences </a:t>
            </a:r>
            <a:r>
              <a:rPr lang="fr-FR" sz="4000" dirty="0"/>
              <a:t>agréée internationalement, par </a:t>
            </a:r>
            <a:r>
              <a:rPr lang="fr-FR" sz="4000" dirty="0" smtClean="0"/>
              <a:t>blocs de </a:t>
            </a:r>
            <a:r>
              <a:rPr lang="fr-FR" sz="4000" dirty="0"/>
              <a:t>13 programmes, appelés multiplex. </a:t>
            </a:r>
            <a:r>
              <a:rPr lang="fr-FR" sz="4000" dirty="0" smtClean="0"/>
              <a:t>Les récepteurs </a:t>
            </a:r>
            <a:r>
              <a:rPr lang="fr-FR" sz="4000" dirty="0"/>
              <a:t>doivent être équipés de </a:t>
            </a:r>
            <a:r>
              <a:rPr lang="fr-FR" sz="4000" dirty="0" smtClean="0"/>
              <a:t>circuits adaptés </a:t>
            </a:r>
            <a:r>
              <a:rPr lang="fr-FR" sz="4000" dirty="0"/>
              <a:t>au DAB+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63327" y="6752390"/>
            <a:ext cx="13376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dirty="0"/>
              <a:t>Une loi a été </a:t>
            </a:r>
            <a:r>
              <a:rPr lang="fr-FR" sz="4000" dirty="0" smtClean="0"/>
              <a:t>votée </a:t>
            </a:r>
            <a:r>
              <a:rPr lang="fr-FR" sz="4000" dirty="0"/>
              <a:t>en 2004. Les </a:t>
            </a:r>
            <a:r>
              <a:rPr lang="fr-FR" sz="4000" dirty="0" smtClean="0"/>
              <a:t>fréquences nécessaires </a:t>
            </a:r>
            <a:r>
              <a:rPr lang="fr-FR" sz="4000" dirty="0"/>
              <a:t>ont été libérées en 2010 grâce à </a:t>
            </a:r>
            <a:r>
              <a:rPr lang="fr-FR" sz="4000" dirty="0" smtClean="0"/>
              <a:t>l’arrêt de </a:t>
            </a:r>
            <a:r>
              <a:rPr lang="fr-FR" sz="4000" dirty="0"/>
              <a:t>la chaîne Canal+ en analogique. Mais le </a:t>
            </a:r>
            <a:r>
              <a:rPr lang="fr-FR" sz="4000" dirty="0" smtClean="0"/>
              <a:t>DAB+ n’avait </a:t>
            </a:r>
            <a:r>
              <a:rPr lang="fr-FR" sz="4000" dirty="0"/>
              <a:t>pas de modèle économique évident. La </a:t>
            </a:r>
            <a:r>
              <a:rPr lang="fr-FR" sz="4000" dirty="0" smtClean="0"/>
              <a:t>mise au </a:t>
            </a:r>
            <a:r>
              <a:rPr lang="fr-FR" sz="4000" dirty="0"/>
              <a:t>point de la stratégie de déploiement, basée </a:t>
            </a:r>
            <a:r>
              <a:rPr lang="fr-FR" sz="4000" dirty="0" smtClean="0"/>
              <a:t>sur la </a:t>
            </a:r>
            <a:r>
              <a:rPr lang="fr-FR" sz="4000" dirty="0"/>
              <a:t>complémentarité avec le FM, a nécessité </a:t>
            </a:r>
            <a:r>
              <a:rPr lang="fr-FR" sz="4000" dirty="0" smtClean="0"/>
              <a:t>de nombreux </a:t>
            </a:r>
            <a:r>
              <a:rPr lang="fr-FR" sz="4000" dirty="0"/>
              <a:t>travaux et de multiples </a:t>
            </a:r>
            <a:r>
              <a:rPr lang="fr-FR" sz="4000" dirty="0" smtClean="0"/>
              <a:t>concertations avec </a:t>
            </a:r>
            <a:r>
              <a:rPr lang="fr-FR" sz="4000" dirty="0"/>
              <a:t>les radios</a:t>
            </a:r>
            <a:r>
              <a:rPr lang="fr-FR" sz="4000" dirty="0" smtClean="0"/>
              <a:t>.</a:t>
            </a:r>
            <a:endParaRPr lang="fr-FR" sz="4000" dirty="0"/>
          </a:p>
        </p:txBody>
      </p:sp>
      <p:sp>
        <p:nvSpPr>
          <p:cNvPr id="7" name="ZoneTexte 6"/>
          <p:cNvSpPr txBox="1"/>
          <p:nvPr/>
        </p:nvSpPr>
        <p:spPr>
          <a:xfrm>
            <a:off x="4363326" y="12796912"/>
            <a:ext cx="133767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dirty="0"/>
              <a:t>Des diffusions locales ont démarré </a:t>
            </a:r>
            <a:r>
              <a:rPr lang="fr-FR" sz="4000" dirty="0" smtClean="0"/>
              <a:t>depuis plusieurs </a:t>
            </a:r>
            <a:r>
              <a:rPr lang="fr-FR" sz="4000" dirty="0"/>
              <a:t>années. À Rennes et à Brest, </a:t>
            </a:r>
            <a:r>
              <a:rPr lang="fr-FR" sz="4000" dirty="0" smtClean="0"/>
              <a:t>deux multiplex </a:t>
            </a:r>
            <a:r>
              <a:rPr lang="fr-FR" sz="4000" dirty="0"/>
              <a:t>sont en fonctionnement. Il </a:t>
            </a:r>
            <a:r>
              <a:rPr lang="fr-FR" sz="4000" dirty="0" smtClean="0"/>
              <a:t>est également </a:t>
            </a:r>
            <a:r>
              <a:rPr lang="fr-FR" sz="4000" dirty="0"/>
              <a:t>prévu de couvrir les grands </a:t>
            </a:r>
            <a:r>
              <a:rPr lang="fr-FR" sz="4000" dirty="0" smtClean="0"/>
              <a:t>axes de </a:t>
            </a:r>
            <a:r>
              <a:rPr lang="fr-FR" sz="4000" dirty="0"/>
              <a:t>circulation. La desserte </a:t>
            </a:r>
            <a:r>
              <a:rPr lang="fr-FR" sz="4000" dirty="0" smtClean="0"/>
              <a:t>de l’axe </a:t>
            </a:r>
            <a:r>
              <a:rPr lang="fr-FR" sz="4000" dirty="0"/>
              <a:t>Paris</a:t>
            </a:r>
            <a:r>
              <a:rPr lang="fr-FR" sz="4000" dirty="0" smtClean="0"/>
              <a:t>-Lyon</a:t>
            </a:r>
            <a:r>
              <a:rPr lang="fr-FR" sz="4000" dirty="0"/>
              <a:t>-Marseille est effective depuis 2021</a:t>
            </a:r>
            <a:r>
              <a:rPr lang="fr-FR" sz="4000" dirty="0" smtClean="0"/>
              <a:t>. L’axe </a:t>
            </a:r>
            <a:r>
              <a:rPr lang="fr-FR" sz="4000" dirty="0"/>
              <a:t>Laval-Brest sera ouvert début 2024.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27207" y="17385066"/>
            <a:ext cx="132128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dirty="0"/>
              <a:t>Des récepteurs radio équipés de </a:t>
            </a:r>
            <a:r>
              <a:rPr lang="fr-FR" sz="4000" dirty="0" smtClean="0"/>
              <a:t>circuits adaptés </a:t>
            </a:r>
            <a:r>
              <a:rPr lang="fr-FR" sz="4000" dirty="0"/>
              <a:t>au DAB+ sont en vente dans </a:t>
            </a:r>
            <a:r>
              <a:rPr lang="fr-FR" sz="4000" dirty="0" smtClean="0"/>
              <a:t>le commerce</a:t>
            </a:r>
            <a:r>
              <a:rPr lang="fr-FR" sz="4000" dirty="0"/>
              <a:t>. Depuis le 1er janvier 2022, </a:t>
            </a:r>
            <a:r>
              <a:rPr lang="fr-FR" sz="4000" dirty="0" smtClean="0"/>
              <a:t>les récepteurs </a:t>
            </a:r>
            <a:r>
              <a:rPr lang="fr-FR" sz="4000" dirty="0"/>
              <a:t>radio des véhicules neufs </a:t>
            </a:r>
            <a:r>
              <a:rPr lang="fr-FR" sz="4000" dirty="0" smtClean="0"/>
              <a:t>doivent obligatoirement </a:t>
            </a:r>
            <a:r>
              <a:rPr lang="fr-FR" sz="4000" dirty="0"/>
              <a:t>pouvoir recevoir le DAB+</a:t>
            </a:r>
            <a:r>
              <a:rPr lang="fr-FR" sz="4000" dirty="0" smtClean="0"/>
              <a:t>. De </a:t>
            </a:r>
            <a:r>
              <a:rPr lang="fr-FR" sz="4000" dirty="0"/>
              <a:t>même, les postes de salon équipé </a:t>
            </a:r>
            <a:r>
              <a:rPr lang="fr-FR" sz="4000" dirty="0" smtClean="0"/>
              <a:t>d’un écran </a:t>
            </a:r>
            <a:r>
              <a:rPr lang="fr-FR" sz="4000" dirty="0"/>
              <a:t>reçoivent tous cette nouvelle radio.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1133" y="5803590"/>
            <a:ext cx="1737135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Quelles ont été les principales étapes de la mise en </a:t>
            </a:r>
            <a:r>
              <a:rPr lang="fr-FR" b="1" dirty="0" smtClean="0"/>
              <a:t>œuvre </a:t>
            </a:r>
            <a:r>
              <a:rPr lang="fr-FR" b="1" dirty="0"/>
              <a:t>?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1133" y="11759237"/>
            <a:ext cx="1737135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Où en est le service </a:t>
            </a:r>
            <a:r>
              <a:rPr lang="fr-FR" b="1" dirty="0" smtClean="0"/>
              <a:t>?</a:t>
            </a:r>
            <a:r>
              <a:rPr lang="fr-FR" b="1" dirty="0"/>
              <a:t>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68732" y="16401893"/>
            <a:ext cx="1737135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Comment recevoir le DAB +?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68732" y="21117798"/>
            <a:ext cx="173713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Les autres panneaux de l’exposition donneront plus de </a:t>
            </a:r>
            <a:r>
              <a:rPr lang="fr-FR" b="1" dirty="0" smtClean="0"/>
              <a:t>détails notamment </a:t>
            </a:r>
            <a:r>
              <a:rPr lang="fr-FR" b="1" dirty="0"/>
              <a:t>sur la compression du débit numérique du son, </a:t>
            </a:r>
            <a:r>
              <a:rPr lang="fr-FR" b="1" dirty="0" smtClean="0"/>
              <a:t>la transmission </a:t>
            </a:r>
            <a:r>
              <a:rPr lang="fr-FR" b="1" dirty="0"/>
              <a:t>numérique sur support hertzien terrestre, et </a:t>
            </a:r>
            <a:r>
              <a:rPr lang="fr-FR" b="1" dirty="0" smtClean="0"/>
              <a:t>le déploiement </a:t>
            </a:r>
            <a:r>
              <a:rPr lang="fr-FR" b="1" dirty="0"/>
              <a:t>du service.</a:t>
            </a:r>
            <a:endParaRPr lang="fr-FR" dirty="0"/>
          </a:p>
        </p:txBody>
      </p:sp>
      <p:pic>
        <p:nvPicPr>
          <p:cNvPr id="15" name="Image 14" descr="Capture d’écran 2023-09-24 à 22.26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0" y="12796912"/>
            <a:ext cx="3390900" cy="30607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363326" y="10642548"/>
            <a:ext cx="13376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Elle est mise en œuvre depuis 2017.</a:t>
            </a:r>
            <a:endParaRPr lang="fr-FR" dirty="0"/>
          </a:p>
        </p:txBody>
      </p:sp>
      <p:pic>
        <p:nvPicPr>
          <p:cNvPr id="18" name="Image 17" descr="Capture d’écran 2023-09-24 à 22.30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7" y="7428211"/>
            <a:ext cx="3390900" cy="3378200"/>
          </a:xfrm>
          <a:prstGeom prst="rect">
            <a:avLst/>
          </a:prstGeom>
        </p:spPr>
      </p:pic>
      <p:pic>
        <p:nvPicPr>
          <p:cNvPr id="19" name="Image 18" descr="Capture d’écran 2023-09-24 à 22.38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8" y="2785664"/>
            <a:ext cx="2946059" cy="2724217"/>
          </a:xfrm>
          <a:prstGeom prst="rect">
            <a:avLst/>
          </a:prstGeom>
        </p:spPr>
      </p:pic>
      <p:pic>
        <p:nvPicPr>
          <p:cNvPr id="20" name="Image 19" descr="Capture d’écran 2023-09-24 à 22.45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7" y="17596487"/>
            <a:ext cx="28448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06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609</Words>
  <Application>Microsoft Macintosh PowerPoint</Application>
  <PresentationFormat>Personnalisé</PresentationFormat>
  <Paragraphs>24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 MARTI</dc:creator>
  <cp:lastModifiedBy>Bernard MARTI</cp:lastModifiedBy>
  <cp:revision>13</cp:revision>
  <dcterms:created xsi:type="dcterms:W3CDTF">2023-09-24T19:40:22Z</dcterms:created>
  <dcterms:modified xsi:type="dcterms:W3CDTF">2023-09-25T19:48:40Z</dcterms:modified>
</cp:coreProperties>
</file>