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5" r:id="rId7"/>
    <p:sldId id="263" r:id="rId8"/>
    <p:sldId id="266" r:id="rId9"/>
    <p:sldId id="264" r:id="rId10"/>
  </p:sldIdLst>
  <p:sldSz cx="9007475" cy="12582525"/>
  <p:notesSz cx="6858000" cy="9144000"/>
  <p:defaultTextStyle>
    <a:defPPr>
      <a:defRPr lang="fr-FR"/>
    </a:defPPr>
    <a:lvl1pPr marL="0" algn="l" defTabSz="61682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16822" algn="l" defTabSz="61682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33645" algn="l" defTabSz="61682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50467" algn="l" defTabSz="61682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67289" algn="l" defTabSz="61682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84112" algn="l" defTabSz="61682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700934" algn="l" defTabSz="61682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317756" algn="l" defTabSz="61682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934578" algn="l" defTabSz="61682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963">
          <p15:clr>
            <a:srgbClr val="A4A3A4"/>
          </p15:clr>
        </p15:guide>
        <p15:guide id="2" pos="28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8"/>
  </p:normalViewPr>
  <p:slideViewPr>
    <p:cSldViewPr snapToGrid="0" snapToObjects="1">
      <p:cViewPr varScale="1">
        <p:scale>
          <a:sx n="48" d="100"/>
          <a:sy n="48" d="100"/>
        </p:scale>
        <p:origin x="-3272" y="-128"/>
      </p:cViewPr>
      <p:guideLst>
        <p:guide orient="horz" pos="3963"/>
        <p:guide pos="283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75561" y="3908739"/>
            <a:ext cx="7656354" cy="2697087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51122" y="7130098"/>
            <a:ext cx="6305233" cy="321553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16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336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50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672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84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7009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3177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9345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D516-AC52-064F-B641-2D2264487C8A}" type="datetimeFigureOut">
              <a:rPr lang="fr-FR" smtClean="0"/>
              <a:t>10/05/21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C8397-7506-5443-9C48-EA79FC5807C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2335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D516-AC52-064F-B641-2D2264487C8A}" type="datetimeFigureOut">
              <a:rPr lang="fr-FR" smtClean="0"/>
              <a:t>10/05/21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C8397-7506-5443-9C48-EA79FC5807C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482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12859109" y="1849516"/>
            <a:ext cx="3989248" cy="39422331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86674" y="1849516"/>
            <a:ext cx="11822311" cy="39422331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D516-AC52-064F-B641-2D2264487C8A}" type="datetimeFigureOut">
              <a:rPr lang="fr-FR" smtClean="0"/>
              <a:t>10/05/21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C8397-7506-5443-9C48-EA79FC5807C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9155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D516-AC52-064F-B641-2D2264487C8A}" type="datetimeFigureOut">
              <a:rPr lang="fr-FR" smtClean="0"/>
              <a:t>10/05/21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C8397-7506-5443-9C48-EA79FC5807C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8839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1528" y="8085439"/>
            <a:ext cx="7656354" cy="2499029"/>
          </a:xfrm>
        </p:spPr>
        <p:txBody>
          <a:bodyPr anchor="t"/>
          <a:lstStyle>
            <a:lvl1pPr algn="l">
              <a:defRPr sz="54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11528" y="5333012"/>
            <a:ext cx="7656354" cy="2752426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16822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33645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50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6728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8411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70093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31775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93457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D516-AC52-064F-B641-2D2264487C8A}" type="datetimeFigureOut">
              <a:rPr lang="fr-FR" smtClean="0"/>
              <a:t>10/05/21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C8397-7506-5443-9C48-EA79FC5807C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8071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86674" y="10779614"/>
            <a:ext cx="7904997" cy="3049223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941796" y="10779614"/>
            <a:ext cx="7906561" cy="3049223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D516-AC52-064F-B641-2D2264487C8A}" type="datetimeFigureOut">
              <a:rPr lang="fr-FR" smtClean="0"/>
              <a:t>10/05/21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C8397-7506-5443-9C48-EA79FC5807C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2485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0374" y="503884"/>
            <a:ext cx="8106727" cy="2097088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0374" y="2816506"/>
            <a:ext cx="3979866" cy="1173785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6822" indent="0">
              <a:buNone/>
              <a:defRPr sz="2700" b="1"/>
            </a:lvl2pPr>
            <a:lvl3pPr marL="1233645" indent="0">
              <a:buNone/>
              <a:defRPr sz="2400" b="1"/>
            </a:lvl3pPr>
            <a:lvl4pPr marL="1850467" indent="0">
              <a:buNone/>
              <a:defRPr sz="2100" b="1"/>
            </a:lvl4pPr>
            <a:lvl5pPr marL="2467289" indent="0">
              <a:buNone/>
              <a:defRPr sz="2100" b="1"/>
            </a:lvl5pPr>
            <a:lvl6pPr marL="3084112" indent="0">
              <a:buNone/>
              <a:defRPr sz="2100" b="1"/>
            </a:lvl6pPr>
            <a:lvl7pPr marL="3700934" indent="0">
              <a:buNone/>
              <a:defRPr sz="2100" b="1"/>
            </a:lvl7pPr>
            <a:lvl8pPr marL="4317756" indent="0">
              <a:buNone/>
              <a:defRPr sz="2100" b="1"/>
            </a:lvl8pPr>
            <a:lvl9pPr marL="4934578" indent="0">
              <a:buNone/>
              <a:defRPr sz="21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0374" y="3990292"/>
            <a:ext cx="3979866" cy="7249516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575673" y="2816506"/>
            <a:ext cx="3981429" cy="1173785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6822" indent="0">
              <a:buNone/>
              <a:defRPr sz="2700" b="1"/>
            </a:lvl2pPr>
            <a:lvl3pPr marL="1233645" indent="0">
              <a:buNone/>
              <a:defRPr sz="2400" b="1"/>
            </a:lvl3pPr>
            <a:lvl4pPr marL="1850467" indent="0">
              <a:buNone/>
              <a:defRPr sz="2100" b="1"/>
            </a:lvl4pPr>
            <a:lvl5pPr marL="2467289" indent="0">
              <a:buNone/>
              <a:defRPr sz="2100" b="1"/>
            </a:lvl5pPr>
            <a:lvl6pPr marL="3084112" indent="0">
              <a:buNone/>
              <a:defRPr sz="2100" b="1"/>
            </a:lvl6pPr>
            <a:lvl7pPr marL="3700934" indent="0">
              <a:buNone/>
              <a:defRPr sz="2100" b="1"/>
            </a:lvl7pPr>
            <a:lvl8pPr marL="4317756" indent="0">
              <a:buNone/>
              <a:defRPr sz="2100" b="1"/>
            </a:lvl8pPr>
            <a:lvl9pPr marL="4934578" indent="0">
              <a:buNone/>
              <a:defRPr sz="21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575673" y="3990292"/>
            <a:ext cx="3981429" cy="7249516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D516-AC52-064F-B641-2D2264487C8A}" type="datetimeFigureOut">
              <a:rPr lang="fr-FR" smtClean="0"/>
              <a:t>10/05/21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C8397-7506-5443-9C48-EA79FC5807C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5548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D516-AC52-064F-B641-2D2264487C8A}" type="datetimeFigureOut">
              <a:rPr lang="fr-FR" smtClean="0"/>
              <a:t>10/05/21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C8397-7506-5443-9C48-EA79FC5807C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7760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D516-AC52-064F-B641-2D2264487C8A}" type="datetimeFigureOut">
              <a:rPr lang="fr-FR" smtClean="0"/>
              <a:t>10/05/21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C8397-7506-5443-9C48-EA79FC5807C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6101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0375" y="500971"/>
            <a:ext cx="2963397" cy="213203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21672" y="500972"/>
            <a:ext cx="5035429" cy="10738836"/>
          </a:xfrm>
        </p:spPr>
        <p:txBody>
          <a:bodyPr/>
          <a:lstStyle>
            <a:lvl1pPr>
              <a:defRPr sz="4300"/>
            </a:lvl1pPr>
            <a:lvl2pPr>
              <a:defRPr sz="38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0375" y="2633011"/>
            <a:ext cx="2963397" cy="8606797"/>
          </a:xfrm>
        </p:spPr>
        <p:txBody>
          <a:bodyPr/>
          <a:lstStyle>
            <a:lvl1pPr marL="0" indent="0">
              <a:buNone/>
              <a:defRPr sz="1900"/>
            </a:lvl1pPr>
            <a:lvl2pPr marL="616822" indent="0">
              <a:buNone/>
              <a:defRPr sz="1600"/>
            </a:lvl2pPr>
            <a:lvl3pPr marL="1233645" indent="0">
              <a:buNone/>
              <a:defRPr sz="1300"/>
            </a:lvl3pPr>
            <a:lvl4pPr marL="1850467" indent="0">
              <a:buNone/>
              <a:defRPr sz="1200"/>
            </a:lvl4pPr>
            <a:lvl5pPr marL="2467289" indent="0">
              <a:buNone/>
              <a:defRPr sz="1200"/>
            </a:lvl5pPr>
            <a:lvl6pPr marL="3084112" indent="0">
              <a:buNone/>
              <a:defRPr sz="1200"/>
            </a:lvl6pPr>
            <a:lvl7pPr marL="3700934" indent="0">
              <a:buNone/>
              <a:defRPr sz="1200"/>
            </a:lvl7pPr>
            <a:lvl8pPr marL="4317756" indent="0">
              <a:buNone/>
              <a:defRPr sz="1200"/>
            </a:lvl8pPr>
            <a:lvl9pPr marL="4934578" indent="0">
              <a:buNone/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D516-AC52-064F-B641-2D2264487C8A}" type="datetimeFigureOut">
              <a:rPr lang="fr-FR" smtClean="0"/>
              <a:t>10/05/21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C8397-7506-5443-9C48-EA79FC5807C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8180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65528" y="8807768"/>
            <a:ext cx="5404485" cy="1039807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65528" y="1124272"/>
            <a:ext cx="5404485" cy="7549515"/>
          </a:xfrm>
        </p:spPr>
        <p:txBody>
          <a:bodyPr/>
          <a:lstStyle>
            <a:lvl1pPr marL="0" indent="0">
              <a:buNone/>
              <a:defRPr sz="4300"/>
            </a:lvl1pPr>
            <a:lvl2pPr marL="616822" indent="0">
              <a:buNone/>
              <a:defRPr sz="3800"/>
            </a:lvl2pPr>
            <a:lvl3pPr marL="1233645" indent="0">
              <a:buNone/>
              <a:defRPr sz="3200"/>
            </a:lvl3pPr>
            <a:lvl4pPr marL="1850467" indent="0">
              <a:buNone/>
              <a:defRPr sz="2700"/>
            </a:lvl4pPr>
            <a:lvl5pPr marL="2467289" indent="0">
              <a:buNone/>
              <a:defRPr sz="2700"/>
            </a:lvl5pPr>
            <a:lvl6pPr marL="3084112" indent="0">
              <a:buNone/>
              <a:defRPr sz="2700"/>
            </a:lvl6pPr>
            <a:lvl7pPr marL="3700934" indent="0">
              <a:buNone/>
              <a:defRPr sz="2700"/>
            </a:lvl7pPr>
            <a:lvl8pPr marL="4317756" indent="0">
              <a:buNone/>
              <a:defRPr sz="2700"/>
            </a:lvl8pPr>
            <a:lvl9pPr marL="4934578" indent="0">
              <a:buNone/>
              <a:defRPr sz="27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65528" y="9847575"/>
            <a:ext cx="5404485" cy="1476698"/>
          </a:xfrm>
        </p:spPr>
        <p:txBody>
          <a:bodyPr/>
          <a:lstStyle>
            <a:lvl1pPr marL="0" indent="0">
              <a:buNone/>
              <a:defRPr sz="1900"/>
            </a:lvl1pPr>
            <a:lvl2pPr marL="616822" indent="0">
              <a:buNone/>
              <a:defRPr sz="1600"/>
            </a:lvl2pPr>
            <a:lvl3pPr marL="1233645" indent="0">
              <a:buNone/>
              <a:defRPr sz="1300"/>
            </a:lvl3pPr>
            <a:lvl4pPr marL="1850467" indent="0">
              <a:buNone/>
              <a:defRPr sz="1200"/>
            </a:lvl4pPr>
            <a:lvl5pPr marL="2467289" indent="0">
              <a:buNone/>
              <a:defRPr sz="1200"/>
            </a:lvl5pPr>
            <a:lvl6pPr marL="3084112" indent="0">
              <a:buNone/>
              <a:defRPr sz="1200"/>
            </a:lvl6pPr>
            <a:lvl7pPr marL="3700934" indent="0">
              <a:buNone/>
              <a:defRPr sz="1200"/>
            </a:lvl7pPr>
            <a:lvl8pPr marL="4317756" indent="0">
              <a:buNone/>
              <a:defRPr sz="1200"/>
            </a:lvl8pPr>
            <a:lvl9pPr marL="4934578" indent="0">
              <a:buNone/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D516-AC52-064F-B641-2D2264487C8A}" type="datetimeFigureOut">
              <a:rPr lang="fr-FR" smtClean="0"/>
              <a:t>10/05/21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C8397-7506-5443-9C48-EA79FC5807C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2748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0374" y="503884"/>
            <a:ext cx="8106727" cy="2097088"/>
          </a:xfrm>
          <a:prstGeom prst="rect">
            <a:avLst/>
          </a:prstGeom>
        </p:spPr>
        <p:txBody>
          <a:bodyPr vert="horz" lIns="123364" tIns="61682" rIns="123364" bIns="61682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0374" y="2935923"/>
            <a:ext cx="8106727" cy="8303885"/>
          </a:xfrm>
          <a:prstGeom prst="rect">
            <a:avLst/>
          </a:prstGeom>
        </p:spPr>
        <p:txBody>
          <a:bodyPr vert="horz" lIns="123364" tIns="61682" rIns="123364" bIns="61682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0374" y="11662137"/>
            <a:ext cx="2101744" cy="669903"/>
          </a:xfrm>
          <a:prstGeom prst="rect">
            <a:avLst/>
          </a:prstGeom>
        </p:spPr>
        <p:txBody>
          <a:bodyPr vert="horz" lIns="123364" tIns="61682" rIns="123364" bIns="61682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51D516-AC52-064F-B641-2D2264487C8A}" type="datetimeFigureOut">
              <a:rPr lang="fr-FR" smtClean="0"/>
              <a:t>10/05/21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077555" y="11662137"/>
            <a:ext cx="2852367" cy="669903"/>
          </a:xfrm>
          <a:prstGeom prst="rect">
            <a:avLst/>
          </a:prstGeom>
        </p:spPr>
        <p:txBody>
          <a:bodyPr vert="horz" lIns="123364" tIns="61682" rIns="123364" bIns="61682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455357" y="11662137"/>
            <a:ext cx="2101744" cy="669903"/>
          </a:xfrm>
          <a:prstGeom prst="rect">
            <a:avLst/>
          </a:prstGeom>
        </p:spPr>
        <p:txBody>
          <a:bodyPr vert="horz" lIns="123364" tIns="61682" rIns="123364" bIns="61682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6C8397-7506-5443-9C48-EA79FC5807C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3132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16822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2617" indent="-462617" algn="l" defTabSz="616822" rtl="0" eaLnBrk="1" latinLnBrk="0" hangingPunct="1">
        <a:spcBef>
          <a:spcPct val="20000"/>
        </a:spcBef>
        <a:buFont typeface="Arial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02336" indent="-385514" algn="l" defTabSz="616822" rtl="0" eaLnBrk="1" latinLnBrk="0" hangingPunct="1">
        <a:spcBef>
          <a:spcPct val="20000"/>
        </a:spcBef>
        <a:buFont typeface="Arial"/>
        <a:buChar char="–"/>
        <a:defRPr sz="3800" kern="1200">
          <a:solidFill>
            <a:schemeClr val="tx1"/>
          </a:solidFill>
          <a:latin typeface="+mn-lt"/>
          <a:ea typeface="+mn-ea"/>
          <a:cs typeface="+mn-cs"/>
        </a:defRPr>
      </a:lvl2pPr>
      <a:lvl3pPr marL="1542056" indent="-308411" algn="l" defTabSz="616822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58878" indent="-308411" algn="l" defTabSz="616822" rtl="0" eaLnBrk="1" latinLnBrk="0" hangingPunct="1">
        <a:spcBef>
          <a:spcPct val="20000"/>
        </a:spcBef>
        <a:buFont typeface="Arial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75700" indent="-308411" algn="l" defTabSz="616822" rtl="0" eaLnBrk="1" latinLnBrk="0" hangingPunct="1">
        <a:spcBef>
          <a:spcPct val="20000"/>
        </a:spcBef>
        <a:buFont typeface="Arial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92522" indent="-308411" algn="l" defTabSz="616822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009345" indent="-308411" algn="l" defTabSz="616822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626167" indent="-308411" algn="l" defTabSz="616822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242990" indent="-308411" algn="l" defTabSz="616822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1682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6822" algn="l" defTabSz="61682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33645" algn="l" defTabSz="61682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50467" algn="l" defTabSz="61682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67289" algn="l" defTabSz="61682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84112" algn="l" defTabSz="61682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700934" algn="l" defTabSz="61682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317756" algn="l" defTabSz="61682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934578" algn="l" defTabSz="61682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5" Type="http://schemas.openxmlformats.org/officeDocument/2006/relationships/image" Target="../media/image4.png"/><Relationship Id="rId6" Type="http://schemas.openxmlformats.org/officeDocument/2006/relationships/image" Target="../media/image5.jpe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45057" y="1949118"/>
            <a:ext cx="450215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>
                <a:solidFill>
                  <a:srgbClr val="FB0007"/>
                </a:solidFill>
                <a:latin typeface="Calibri Light"/>
                <a:ea typeface="ＭＳ 明朝"/>
                <a:cs typeface="Times Roman"/>
              </a:rPr>
              <a:t>1906 </a:t>
            </a:r>
            <a:r>
              <a:rPr lang="fr-FR" dirty="0">
                <a:solidFill>
                  <a:srgbClr val="000000"/>
                </a:solidFill>
                <a:latin typeface="Calibri Light"/>
                <a:ea typeface="ＭＳ 明朝"/>
                <a:cs typeface="Times Roman"/>
              </a:rPr>
              <a:t>Première transmission en AM par Reginald </a:t>
            </a:r>
            <a:r>
              <a:rPr lang="fr-FR" dirty="0" err="1">
                <a:solidFill>
                  <a:srgbClr val="000000"/>
                </a:solidFill>
                <a:latin typeface="Calibri Light"/>
                <a:ea typeface="ＭＳ 明朝"/>
                <a:cs typeface="Times Roman"/>
              </a:rPr>
              <a:t>Fessenden</a:t>
            </a:r>
            <a:r>
              <a:rPr lang="fr-FR" dirty="0">
                <a:solidFill>
                  <a:srgbClr val="000000"/>
                </a:solidFill>
                <a:latin typeface="Calibri Light"/>
                <a:ea typeface="ＭＳ 明朝"/>
                <a:cs typeface="Times Roman"/>
              </a:rPr>
              <a:t> (CAN .) 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3967645" y="3392399"/>
            <a:ext cx="4502150" cy="1200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>
                <a:solidFill>
                  <a:srgbClr val="FB0007"/>
                </a:solidFill>
                <a:latin typeface="Calibri Light"/>
                <a:ea typeface="ＭＳ 明朝"/>
                <a:cs typeface="Times Roman"/>
              </a:rPr>
              <a:t>1907 </a:t>
            </a:r>
            <a:r>
              <a:rPr lang="fr-FR" dirty="0">
                <a:solidFill>
                  <a:srgbClr val="000000"/>
                </a:solidFill>
                <a:latin typeface="Calibri Light"/>
                <a:ea typeface="ＭＳ 明朝"/>
                <a:cs typeface="Times Roman"/>
              </a:rPr>
              <a:t>Lee de Forest (USA) invente la triode qui remplace le détecteur à galène 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1299057" y="4796162"/>
            <a:ext cx="4502150" cy="1200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>
                <a:solidFill>
                  <a:srgbClr val="FB0007"/>
                </a:solidFill>
                <a:latin typeface="Calibri Light"/>
                <a:ea typeface="ＭＳ 明朝"/>
                <a:cs typeface="Times Roman"/>
              </a:rPr>
              <a:t>1933 </a:t>
            </a:r>
            <a:r>
              <a:rPr lang="fr-FR" dirty="0">
                <a:solidFill>
                  <a:srgbClr val="000000"/>
                </a:solidFill>
                <a:latin typeface="Calibri Light"/>
                <a:ea typeface="ＭＳ 明朝"/>
                <a:cs typeface="Times Roman"/>
              </a:rPr>
              <a:t>Edwin Armstrong (USA) invente la modulation de fréquence (FM)</a:t>
            </a:r>
            <a:r>
              <a:rPr lang="fr-FR" dirty="0"/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5002694" y="5972589"/>
            <a:ext cx="4041775" cy="1352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300"/>
              </a:lnSpc>
              <a:spcAft>
                <a:spcPts val="1200"/>
              </a:spcAft>
            </a:pPr>
            <a:r>
              <a:rPr lang="fr-FR" dirty="0">
                <a:solidFill>
                  <a:srgbClr val="FB0007"/>
                </a:solidFill>
                <a:latin typeface="Calibri Light"/>
                <a:ea typeface="ＭＳ 明朝"/>
                <a:cs typeface="Times Roman"/>
              </a:rPr>
              <a:t>1952 </a:t>
            </a:r>
            <a:r>
              <a:rPr lang="fr-FR" dirty="0">
                <a:solidFill>
                  <a:srgbClr val="000000"/>
                </a:solidFill>
                <a:latin typeface="Calibri Light"/>
                <a:ea typeface="ＭＳ 明朝"/>
                <a:cs typeface="Times Roman"/>
              </a:rPr>
              <a:t>Herbert </a:t>
            </a:r>
            <a:r>
              <a:rPr lang="fr-FR" dirty="0" err="1">
                <a:solidFill>
                  <a:srgbClr val="000000"/>
                </a:solidFill>
                <a:latin typeface="Calibri Light"/>
                <a:ea typeface="ＭＳ 明朝"/>
                <a:cs typeface="Times Roman"/>
              </a:rPr>
              <a:t>Mataré</a:t>
            </a:r>
            <a:r>
              <a:rPr lang="fr-FR" dirty="0">
                <a:solidFill>
                  <a:srgbClr val="000000"/>
                </a:solidFill>
                <a:latin typeface="Calibri Light"/>
                <a:ea typeface="ＭＳ 明朝"/>
                <a:cs typeface="Times Roman"/>
              </a:rPr>
              <a:t> (RFA) présente la première radio à transistor </a:t>
            </a:r>
            <a:endParaRPr lang="fr-FR" sz="1200" dirty="0">
              <a:effectLst/>
              <a:latin typeface="Cambria"/>
              <a:ea typeface="ＭＳ 明朝"/>
              <a:cs typeface="Times New Roman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97457" y="7791118"/>
            <a:ext cx="4502150" cy="135293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ts val="3300"/>
              </a:lnSpc>
              <a:spcAft>
                <a:spcPts val="1200"/>
              </a:spcAft>
            </a:pPr>
            <a:r>
              <a:rPr lang="fr-FR" dirty="0">
                <a:solidFill>
                  <a:srgbClr val="FB0007"/>
                </a:solidFill>
                <a:latin typeface="Calibri Light"/>
                <a:ea typeface="ＭＳ 明朝"/>
                <a:cs typeface="Times Roman"/>
              </a:rPr>
              <a:t>1964 </a:t>
            </a:r>
            <a:r>
              <a:rPr lang="fr-FR" dirty="0">
                <a:solidFill>
                  <a:srgbClr val="000000"/>
                </a:solidFill>
                <a:latin typeface="Calibri Light"/>
                <a:ea typeface="ＭＳ 明朝"/>
                <a:cs typeface="Times Roman"/>
              </a:rPr>
              <a:t>Le CCIR normalise la stéréophonie en FM (procédé GE –</a:t>
            </a:r>
            <a:r>
              <a:rPr lang="fr-FR" dirty="0" err="1">
                <a:solidFill>
                  <a:srgbClr val="000000"/>
                </a:solidFill>
                <a:latin typeface="Calibri Light"/>
                <a:ea typeface="ＭＳ 明朝"/>
                <a:cs typeface="Times Roman"/>
              </a:rPr>
              <a:t>Zenith</a:t>
            </a:r>
            <a:r>
              <a:rPr lang="fr-FR" dirty="0">
                <a:solidFill>
                  <a:srgbClr val="000000"/>
                </a:solidFill>
                <a:latin typeface="Calibri Light"/>
                <a:ea typeface="ＭＳ 明朝"/>
                <a:cs typeface="Times Roman"/>
              </a:rPr>
              <a:t>)</a:t>
            </a:r>
            <a:endParaRPr lang="fr-FR" sz="1200" dirty="0">
              <a:effectLst/>
              <a:latin typeface="Cambria"/>
              <a:ea typeface="ＭＳ 明朝"/>
              <a:cs typeface="Times New Roman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207357" y="9575984"/>
            <a:ext cx="4502150" cy="92974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ts val="3300"/>
              </a:lnSpc>
              <a:spcAft>
                <a:spcPts val="1200"/>
              </a:spcAft>
            </a:pPr>
            <a:r>
              <a:rPr lang="fr-FR" dirty="0">
                <a:solidFill>
                  <a:srgbClr val="FB0007"/>
                </a:solidFill>
                <a:latin typeface="Calibri Light"/>
                <a:ea typeface="ＭＳ 明朝"/>
                <a:cs typeface="Times Roman"/>
              </a:rPr>
              <a:t>1982 </a:t>
            </a:r>
            <a:r>
              <a:rPr lang="fr-FR" dirty="0">
                <a:solidFill>
                  <a:srgbClr val="000000"/>
                </a:solidFill>
                <a:latin typeface="Calibri Light"/>
                <a:ea typeface="ＭＳ 明朝"/>
                <a:cs typeface="Times Roman"/>
              </a:rPr>
              <a:t>Le Système de diffusion de données RDS est adopté par l’ UER</a:t>
            </a:r>
            <a:endParaRPr lang="fr-FR" sz="1200" dirty="0">
              <a:effectLst/>
              <a:latin typeface="Cambria"/>
              <a:ea typeface="ＭＳ 明朝"/>
              <a:cs typeface="Times New Roman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299057" y="10896784"/>
            <a:ext cx="4603750" cy="1352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300"/>
              </a:lnSpc>
              <a:spcAft>
                <a:spcPts val="1200"/>
              </a:spcAft>
            </a:pPr>
            <a:r>
              <a:rPr lang="fr-FR" dirty="0">
                <a:solidFill>
                  <a:srgbClr val="FB0007"/>
                </a:solidFill>
                <a:latin typeface="Calibri Light"/>
                <a:ea typeface="ＭＳ 明朝"/>
                <a:cs typeface="Times Roman"/>
              </a:rPr>
              <a:t>1991 </a:t>
            </a:r>
            <a:r>
              <a:rPr lang="fr-FR" dirty="0">
                <a:solidFill>
                  <a:srgbClr val="000000"/>
                </a:solidFill>
                <a:latin typeface="Calibri Light"/>
                <a:ea typeface="ＭＳ 明朝"/>
                <a:cs typeface="Times Roman"/>
              </a:rPr>
              <a:t>Patrice Bourcet (TDF) brevète le procédé FM synchrone utilisé par les radios d’autoroute</a:t>
            </a:r>
            <a:endParaRPr lang="fr-FR" sz="1200" dirty="0">
              <a:effectLst/>
              <a:latin typeface="Cambria"/>
              <a:ea typeface="ＭＳ 明朝"/>
              <a:cs typeface="Times New Roman"/>
            </a:endParaRPr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39321" y="1376119"/>
            <a:ext cx="2530474" cy="2014781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5057" y="3129983"/>
            <a:ext cx="2340897" cy="1536935"/>
          </a:xfrm>
          <a:prstGeom prst="rect">
            <a:avLst/>
          </a:prstGeom>
        </p:spPr>
      </p:pic>
      <p:pic>
        <p:nvPicPr>
          <p:cNvPr id="14" name="Imag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8897" y="4424865"/>
            <a:ext cx="2340897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45057" y="6114718"/>
            <a:ext cx="3397250" cy="1358900"/>
          </a:xfrm>
          <a:prstGeom prst="rect">
            <a:avLst/>
          </a:prstGeom>
        </p:spPr>
      </p:pic>
      <p:pic>
        <p:nvPicPr>
          <p:cNvPr id="18" name="Image 17" descr="Capture d’écran 2020-12-11 à 14.13.57.pdf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607" y="7664118"/>
            <a:ext cx="2770187" cy="1365020"/>
          </a:xfrm>
          <a:prstGeom prst="rect">
            <a:avLst/>
          </a:prstGeom>
        </p:spPr>
      </p:pic>
      <p:pic>
        <p:nvPicPr>
          <p:cNvPr id="20" name="Image 1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45057" y="9438658"/>
            <a:ext cx="3141662" cy="1458126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1045057" y="350086"/>
            <a:ext cx="7247788" cy="1031041"/>
          </a:xfrm>
          <a:prstGeom prst="rect">
            <a:avLst/>
          </a:prstGeom>
        </p:spPr>
        <p:txBody>
          <a:bodyPr wrap="square" lIns="45711" tIns="22855" rIns="45711" bIns="22855">
            <a:spAutoFit/>
          </a:bodyPr>
          <a:lstStyle/>
          <a:p>
            <a:r>
              <a:rPr lang="fr-FR" sz="3200" b="1" i="1" dirty="0">
                <a:latin typeface="Calibri Light"/>
                <a:cs typeface="Calibri Light"/>
              </a:rPr>
              <a:t>L ‘histoire de la radio</a:t>
            </a:r>
            <a:r>
              <a:rPr lang="mr-IN" sz="3200" b="1" i="1" dirty="0">
                <a:latin typeface="Calibri Light"/>
                <a:cs typeface="Calibri Light"/>
              </a:rPr>
              <a:t>…</a:t>
            </a:r>
            <a:r>
              <a:rPr lang="fr-FR" sz="3200" b="1" i="1" dirty="0">
                <a:latin typeface="Calibri Light"/>
                <a:cs typeface="Calibri Light"/>
              </a:rPr>
              <a:t>.</a:t>
            </a:r>
          </a:p>
          <a:p>
            <a:pPr algn="r"/>
            <a:r>
              <a:rPr lang="mr-IN" sz="3200" b="1" i="1" dirty="0">
                <a:latin typeface="Calibri Light"/>
                <a:cs typeface="Calibri Light"/>
              </a:rPr>
              <a:t>…</a:t>
            </a:r>
            <a:r>
              <a:rPr lang="fr-FR" sz="3200" b="1" i="1" dirty="0">
                <a:latin typeface="Calibri Light"/>
                <a:cs typeface="Calibri Light"/>
              </a:rPr>
              <a:t>une succession d’inventions 2/2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91719" y="10661650"/>
            <a:ext cx="2378075" cy="1783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335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Capture d’écran 2021-05-10 à 18.58.4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633" y="1551723"/>
            <a:ext cx="9048107" cy="6512777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432599" y="8682399"/>
            <a:ext cx="7138390" cy="1200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https://</a:t>
            </a:r>
            <a:r>
              <a:rPr lang="en-US" dirty="0" err="1"/>
              <a:t>sites.google.com</a:t>
            </a:r>
            <a:r>
              <a:rPr lang="en-US" dirty="0"/>
              <a:t>/site/</a:t>
            </a:r>
            <a:r>
              <a:rPr lang="en-US" dirty="0" err="1"/>
              <a:t>tperesistanceradio</a:t>
            </a:r>
            <a:r>
              <a:rPr lang="en-US" dirty="0"/>
              <a:t>/home/introduction/les-</a:t>
            </a:r>
            <a:r>
              <a:rPr lang="en-US" dirty="0" err="1"/>
              <a:t>ondes</a:t>
            </a:r>
            <a:r>
              <a:rPr lang="en-US" dirty="0"/>
              <a:t>-</a:t>
            </a:r>
            <a:r>
              <a:rPr lang="en-US" dirty="0" err="1"/>
              <a:t>hertziennes</a:t>
            </a:r>
            <a:r>
              <a:rPr lang="en-US" dirty="0"/>
              <a:t>/modulation-de-l-</a:t>
            </a:r>
            <a:r>
              <a:rPr lang="en-US" dirty="0" err="1"/>
              <a:t>onde</a:t>
            </a:r>
            <a:r>
              <a:rPr lang="en-US" dirty="0"/>
              <a:t>-radio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3703514" y="1058467"/>
            <a:ext cx="4446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1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865667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Triode_tube_1906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00400"/>
            <a:ext cx="9007475" cy="617515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216868" y="10875747"/>
            <a:ext cx="65340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https://</a:t>
            </a:r>
            <a:r>
              <a:rPr lang="en-US" dirty="0" err="1"/>
              <a:t>fr.wikipedia.org</a:t>
            </a:r>
            <a:r>
              <a:rPr lang="en-US" dirty="0"/>
              <a:t>/wiki/Triode_(</a:t>
            </a:r>
            <a:r>
              <a:rPr lang="en-US" dirty="0" err="1"/>
              <a:t>électronique</a:t>
            </a:r>
            <a:r>
              <a:rPr lang="en-US" dirty="0"/>
              <a:t>)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4153226" y="1243699"/>
            <a:ext cx="4446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2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748635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apture d’écran 2021-05-10 à 19.15.2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941436"/>
            <a:ext cx="9007475" cy="511036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56433" y="8734757"/>
            <a:ext cx="69796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https://</a:t>
            </a:r>
            <a:r>
              <a:rPr lang="en-US" dirty="0" err="1"/>
              <a:t>hamradioschool.com</a:t>
            </a:r>
            <a:r>
              <a:rPr lang="en-US" dirty="0"/>
              <a:t>/g8b06-carsons-rule/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4047411" y="1640624"/>
            <a:ext cx="4446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3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658079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apture d’écran 2021-05-10 à 19.21.2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43400"/>
            <a:ext cx="9007475" cy="388376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-7348875" y="-1292549"/>
            <a:ext cx="141036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http://</a:t>
            </a:r>
            <a:r>
              <a:rPr lang="en-US" dirty="0" err="1"/>
              <a:t>server.idemdito.org</a:t>
            </a:r>
            <a:r>
              <a:rPr lang="en-US" dirty="0"/>
              <a:t>/electro/</a:t>
            </a:r>
            <a:r>
              <a:rPr lang="en-US" dirty="0" err="1"/>
              <a:t>histo</a:t>
            </a:r>
            <a:r>
              <a:rPr lang="en-US" dirty="0"/>
              <a:t>/audio/tsf-5.htm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714249" y="9632049"/>
            <a:ext cx="73466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http://</a:t>
            </a:r>
            <a:r>
              <a:rPr lang="en-US" dirty="0" err="1"/>
              <a:t>server.idemdito.org</a:t>
            </a:r>
            <a:r>
              <a:rPr lang="en-US" dirty="0"/>
              <a:t>/electro/</a:t>
            </a:r>
            <a:r>
              <a:rPr lang="en-US" dirty="0" err="1"/>
              <a:t>histo</a:t>
            </a:r>
            <a:r>
              <a:rPr lang="en-US" dirty="0"/>
              <a:t>/audio/tsf-5.htm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3306709" y="2037549"/>
            <a:ext cx="4446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4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1115426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7348875" y="-1292549"/>
            <a:ext cx="141036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http://</a:t>
            </a:r>
            <a:r>
              <a:rPr lang="en-US" dirty="0" err="1"/>
              <a:t>server.idemdito.org</a:t>
            </a:r>
            <a:r>
              <a:rPr lang="en-US" dirty="0"/>
              <a:t>/electro/</a:t>
            </a:r>
            <a:r>
              <a:rPr lang="en-US" dirty="0" err="1"/>
              <a:t>histo</a:t>
            </a:r>
            <a:r>
              <a:rPr lang="en-US" dirty="0"/>
              <a:t>/audio/tsf-5.htm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3306709" y="2037549"/>
            <a:ext cx="4446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5</a:t>
            </a:r>
            <a:endParaRPr lang="en-US" sz="4000" dirty="0"/>
          </a:p>
        </p:txBody>
      </p:sp>
      <p:pic>
        <p:nvPicPr>
          <p:cNvPr id="6" name="Image 5" descr="Capture d’écran 2020-12-11 à 14.13.57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799" y="3192095"/>
            <a:ext cx="5264472" cy="2594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29272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rds-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78000"/>
            <a:ext cx="9007475" cy="9007475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3782875" y="952620"/>
            <a:ext cx="4446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6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1697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rds-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78000"/>
            <a:ext cx="9007475" cy="9007475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3782875" y="952620"/>
            <a:ext cx="4446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7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0438979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719" y="3466479"/>
            <a:ext cx="8790756" cy="6593066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3915143" y="1402469"/>
            <a:ext cx="4446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308676449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225</Words>
  <Application>Microsoft Macintosh PowerPoint</Application>
  <PresentationFormat>Personnalisé</PresentationFormat>
  <Paragraphs>23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TDF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michel reneric</dc:creator>
  <cp:lastModifiedBy>reneric</cp:lastModifiedBy>
  <cp:revision>23</cp:revision>
  <dcterms:created xsi:type="dcterms:W3CDTF">2020-12-10T14:16:47Z</dcterms:created>
  <dcterms:modified xsi:type="dcterms:W3CDTF">2021-05-10T17:41:12Z</dcterms:modified>
</cp:coreProperties>
</file>