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4" r:id="rId2"/>
    <p:sldId id="285" r:id="rId3"/>
  </p:sldIdLst>
  <p:sldSz cx="6858000" cy="9906000" type="A4"/>
  <p:notesSz cx="6797675" cy="9928225"/>
  <p:defaultTextStyle>
    <a:defPPr>
      <a:defRPr lang="fr-FR"/>
    </a:defPPr>
    <a:lvl1pPr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1pPr>
    <a:lvl2pPr marL="477838" indent="-2651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2pPr>
    <a:lvl3pPr marL="957263" indent="-5318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3pPr>
    <a:lvl4pPr marL="1435100" indent="-7969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4pPr>
    <a:lvl5pPr marL="1914525" indent="-10636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Schwartz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15" autoAdjust="0"/>
    <p:restoredTop sz="93619" autoAdjust="0"/>
  </p:normalViewPr>
  <p:slideViewPr>
    <p:cSldViewPr>
      <p:cViewPr varScale="1">
        <p:scale>
          <a:sx n="98" d="100"/>
          <a:sy n="98" d="100"/>
        </p:scale>
        <p:origin x="3120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'en-tête 10">
            <a:extLst>
              <a:ext uri="{FF2B5EF4-FFF2-40B4-BE49-F238E27FC236}">
                <a16:creationId xmlns:a16="http://schemas.microsoft.com/office/drawing/2014/main" id="{69BA20E2-4052-4990-98B0-FDF159CA0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 defTabSz="209256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e l'image des diapositives 11">
            <a:extLst>
              <a:ext uri="{FF2B5EF4-FFF2-40B4-BE49-F238E27FC236}">
                <a16:creationId xmlns:a16="http://schemas.microsoft.com/office/drawing/2014/main" id="{89C811A7-120C-4DD4-8259-ABFE9986B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pPr lv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595592-80AC-4A55-B103-BAF4A5296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 defTabSz="209256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344488" indent="-1317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53181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744538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95726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94512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15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17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20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>
            <a:extLst>
              <a:ext uri="{FF2B5EF4-FFF2-40B4-BE49-F238E27FC236}">
                <a16:creationId xmlns:a16="http://schemas.microsoft.com/office/drawing/2014/main" id="{63632885-7172-44CF-BD86-370217CBA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Espace réservé des notes 2">
            <a:extLst>
              <a:ext uri="{FF2B5EF4-FFF2-40B4-BE49-F238E27FC236}">
                <a16:creationId xmlns:a16="http://schemas.microsoft.com/office/drawing/2014/main" id="{47BA3437-25AF-4D2A-BF6B-B20F1D061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78704"/>
            <a:ext cx="5438464" cy="39080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4" tIns="46497" rIns="92994" bIns="46497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RGB_logo">
            <a:extLst>
              <a:ext uri="{FF2B5EF4-FFF2-40B4-BE49-F238E27FC236}">
                <a16:creationId xmlns:a16="http://schemas.microsoft.com/office/drawing/2014/main" id="{A742E148-3C97-4788-8CAD-ECF71B5F2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706" y="2560734"/>
            <a:ext cx="5293054" cy="13520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9677" y="6346843"/>
            <a:ext cx="5313600" cy="79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82707" y="3921118"/>
            <a:ext cx="5291522" cy="135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fr-FR" sz="6900" dirty="0" smtClean="0">
                <a:solidFill>
                  <a:schemeClr val="tx1"/>
                </a:solidFill>
                <a:latin typeface="Helvetica 35 Thin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82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828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4" y="4852793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427694" y="5733326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4" y="661739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27694" y="755328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782706" y="4852795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782706" y="5733326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782706" y="661739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782706" y="755328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73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62000" y="4849811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5" y="4852793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70311" y="4848988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236006" y="4851970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62000" y="6614417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5" y="6617399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3570311" y="6617185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4236006" y="6620167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185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visuel et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706" y="2561346"/>
            <a:ext cx="2505075" cy="5590491"/>
          </a:xfrm>
        </p:spPr>
        <p:txBody>
          <a:bodyPr/>
          <a:lstStyle>
            <a:lvl1pPr>
              <a:spcAft>
                <a:spcPts val="0"/>
              </a:spcAft>
              <a:defRPr sz="19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611632" y="6313309"/>
            <a:ext cx="2484835" cy="754207"/>
          </a:xfrm>
        </p:spPr>
        <p:txBody>
          <a:bodyPr/>
          <a:lstStyle>
            <a:lvl1pPr marL="0" indent="0" algn="l" eaLnBrk="0" hangingPunct="0">
              <a:spcAft>
                <a:spcPts val="0"/>
              </a:spcAft>
              <a:buSzPct val="70000"/>
              <a:buNone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611632" y="2561345"/>
            <a:ext cx="2484835" cy="3224036"/>
          </a:xfrm>
        </p:spPr>
        <p:txBody>
          <a:bodyPr rtlCol="0">
            <a:normAutofit/>
          </a:bodyPr>
          <a:lstStyle>
            <a:lvl1pPr>
              <a:spcAft>
                <a:spcPts val="0"/>
              </a:spcAft>
              <a:defRPr sz="190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348124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demi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2508647" cy="1421694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79721" y="2561345"/>
            <a:ext cx="2505075" cy="5615692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9000" cy="9906000"/>
          </a:xfrm>
        </p:spPr>
        <p:txBody>
          <a:bodyPr rtlCol="0">
            <a:normAutofit/>
          </a:bodyPr>
          <a:lstStyle/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152187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515"/>
            <a:ext cx="5288347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779347" y="2561344"/>
            <a:ext cx="248772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3590459" y="2561344"/>
            <a:ext cx="246748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779348" y="6305902"/>
            <a:ext cx="248772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590553" y="6305151"/>
            <a:ext cx="247094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750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3077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526806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4897098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786224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2156515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786224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2156791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527357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897925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30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ond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953" y="4328931"/>
            <a:ext cx="5313600" cy="1419600"/>
          </a:xfrm>
        </p:spPr>
        <p:txBody>
          <a:bodyPr/>
          <a:lstStyle>
            <a:lvl1pPr algn="l"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54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58000" cy="9906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788822" y="6305151"/>
            <a:ext cx="5313760" cy="249484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5400" baseline="0">
                <a:solidFill>
                  <a:schemeClr val="tx2"/>
                </a:solidFill>
                <a:latin typeface="Helvetica 35 Thin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228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782919" y="2561345"/>
            <a:ext cx="2484156" cy="488879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noProof="0" dirty="0"/>
              <a:t>Cliquez sur l'icône pour ajouter un graphique</a:t>
            </a:r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594031" y="2561345"/>
            <a:ext cx="2481263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559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73232" y="2561345"/>
            <a:ext cx="5302529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649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2400"/>
            <a:ext cx="5287406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78234" y="25613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8234" y="31829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8234" y="3804645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78234" y="44262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78234" y="50479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78234" y="56695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1948593" y="25613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1948593" y="31829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1948593" y="56695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1948593" y="50479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1948593" y="44262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8"/>
          </p:nvPr>
        </p:nvSpPr>
        <p:spPr>
          <a:xfrm>
            <a:off x="1948593" y="3804645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9"/>
          </p:nvPr>
        </p:nvSpPr>
        <p:spPr>
          <a:xfrm>
            <a:off x="779346" y="62933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0"/>
          </p:nvPr>
        </p:nvSpPr>
        <p:spPr>
          <a:xfrm>
            <a:off x="779346" y="691495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79346" y="75366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779346" y="8158251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1949704" y="8158251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1949704" y="75366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5"/>
          </p:nvPr>
        </p:nvSpPr>
        <p:spPr>
          <a:xfrm>
            <a:off x="1949704" y="62933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1944647" y="6910113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779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>
            <a:extLst>
              <a:ext uri="{FF2B5EF4-FFF2-40B4-BE49-F238E27FC236}">
                <a16:creationId xmlns:a16="http://schemas.microsoft.com/office/drawing/2014/main" id="{39460136-EF65-468D-A549-77757E30D5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846" y="3705578"/>
            <a:ext cx="5288914" cy="14196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sieurs niveaux hiérarc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2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515"/>
            <a:ext cx="5293054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242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590925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53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8B70276-32BD-4EF4-88AE-88F856659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2333625"/>
            <a:ext cx="647700" cy="12509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 dirty="0">
                <a:solidFill>
                  <a:srgbClr val="FF6600"/>
                </a:solidFill>
                <a:latin typeface="Helvetica 35 Thin" pitchFamily="34" charset="0"/>
              </a:rPr>
              <a:t>1</a:t>
            </a:r>
            <a:endParaRPr lang="en-GB" altLang="fr-FR" sz="5400" dirty="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D9D06-8826-49F5-BE70-5F679E1773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3935413"/>
            <a:ext cx="647700" cy="12525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 dirty="0">
                <a:solidFill>
                  <a:srgbClr val="FF6600"/>
                </a:solidFill>
                <a:latin typeface="Helvetica 35 Thin" pitchFamily="34" charset="0"/>
              </a:rPr>
              <a:t>2</a:t>
            </a:r>
            <a:endParaRPr lang="en-GB" altLang="fr-FR" sz="5400" dirty="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FE785-95FD-4601-82DC-CC166F7B9D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5635625"/>
            <a:ext cx="647700" cy="1252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 dirty="0">
                <a:solidFill>
                  <a:srgbClr val="FF6600"/>
                </a:solidFill>
                <a:latin typeface="Helvetica 35 Thin" pitchFamily="34" charset="0"/>
              </a:rPr>
              <a:t>3</a:t>
            </a:r>
            <a:endParaRPr lang="en-GB" altLang="fr-FR" sz="5400" dirty="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446598" y="2647242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446598" y="4311428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446598" y="5975613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35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ou point clefs à mettre en 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A1FE2192-A18D-444E-9B51-E79C6919ED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 dirty="0">
                <a:solidFill>
                  <a:srgbClr val="FF6600"/>
                </a:solidFill>
                <a:latin typeface="Helvetica 35 Thin" pitchFamily="34" charset="0"/>
              </a:rPr>
              <a:t>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9A71E59-E270-4C95-8CBE-13FAF4AA8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875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 dirty="0">
                <a:solidFill>
                  <a:srgbClr val="FF6600"/>
                </a:solidFill>
                <a:latin typeface="Helvetica 35 Thin" pitchFamily="34" charset="0"/>
              </a:rPr>
              <a:t>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83AF025-A9EB-4D91-88AF-6BA5908821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2105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 dirty="0">
                <a:solidFill>
                  <a:srgbClr val="FF6600"/>
                </a:solidFill>
                <a:latin typeface="Helvetica 35 Thin" pitchFamily="34" charset="0"/>
              </a:rPr>
              <a:t>3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918FE63-0F4F-4D80-8CF0-68F8CD5867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64125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 dirty="0">
                <a:solidFill>
                  <a:srgbClr val="FF6600"/>
                </a:solidFill>
                <a:latin typeface="Helvetica 35 Thin" pitchFamily="34" charset="0"/>
              </a:rPr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782241" y="2537399"/>
            <a:ext cx="5293519" cy="158350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505508" indent="0">
              <a:buNone/>
              <a:defRPr/>
            </a:lvl2pPr>
            <a:lvl3pPr marL="1004365" indent="0">
              <a:buNone/>
              <a:defRPr/>
            </a:lvl3pPr>
            <a:lvl4pPr marL="1443359" indent="0">
              <a:buNone/>
              <a:defRPr/>
            </a:lvl4pPr>
            <a:lvl5pPr marL="191561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789644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246386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4246066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95833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00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3282A59-70C2-4FBB-A393-117DDCC1A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84200"/>
            <a:ext cx="529272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ici pour saisir le titre principal</a:t>
            </a:r>
            <a:endParaRPr lang="fr-FR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BE2427B-6478-40EA-BBB0-7EECAE028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82638" y="2311400"/>
            <a:ext cx="52927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50" r:id="rId8"/>
    <p:sldLayoutId id="2147484651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52" r:id="rId16"/>
    <p:sldLayoutId id="2147484646" r:id="rId17"/>
    <p:sldLayoutId id="2147484647" r:id="rId18"/>
    <p:sldLayoutId id="2147484648" r:id="rId19"/>
    <p:sldLayoutId id="2147484653" r:id="rId20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lang="fr-FR" sz="2500" kern="1200">
          <a:solidFill>
            <a:srgbClr val="FF6600"/>
          </a:solidFill>
          <a:latin typeface="Helvetica 65 Medium" pitchFamily="34" charset="0"/>
          <a:ea typeface="MS PGothic" pitchFamily="34" charset="-128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5pPr>
      <a:lvl6pPr marL="212827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6pPr>
      <a:lvl7pPr marL="425653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7pPr>
      <a:lvl8pPr marL="638480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8pPr>
      <a:lvl9pPr marL="851306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9pPr>
    </p:titleStyle>
    <p:bodyStyle>
      <a:lvl1pPr marL="203200" indent="-203200" algn="l" defTabSz="957263" rtl="0" eaLnBrk="0" fontAlgn="base" hangingPunct="0">
        <a:spcBef>
          <a:spcPct val="0"/>
        </a:spcBef>
        <a:spcAft>
          <a:spcPts val="63"/>
        </a:spcAft>
        <a:buClr>
          <a:srgbClr val="FF6600"/>
        </a:buClr>
        <a:buFont typeface="Wingdings" panose="05000000000000000000" pitchFamily="2" charset="2"/>
        <a:buChar char="§"/>
        <a:defRPr lang="fr-FR" sz="19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1pPr>
      <a:lvl2pPr marL="777875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2pPr>
      <a:lvl3pPr marL="130333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3pPr>
      <a:lvl4pPr marL="174148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4pPr>
      <a:lvl5pPr marL="2154238" indent="-238125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5pPr>
      <a:lvl6pPr marL="2633963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66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68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70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1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1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1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1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2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>
            <a:extLst>
              <a:ext uri="{FF2B5EF4-FFF2-40B4-BE49-F238E27FC236}">
                <a16:creationId xmlns:a16="http://schemas.microsoft.com/office/drawing/2014/main" id="{F1D2CABC-128E-449F-B31D-C96C768E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79" y="75497"/>
            <a:ext cx="3400879" cy="522222"/>
          </a:xfrm>
        </p:spPr>
        <p:txBody>
          <a:bodyPr/>
          <a:lstStyle/>
          <a:p>
            <a:pPr algn="ctr"/>
            <a:r>
              <a:rPr altLang="fr-FR" sz="3200" b="1" dirty="0">
                <a:latin typeface="Calibri" panose="020F0502020204030204" pitchFamily="34" charset="0"/>
              </a:rPr>
              <a:t> </a:t>
            </a:r>
            <a:r>
              <a:rPr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Démonstration Emetteur DAB </a:t>
            </a:r>
            <a:endParaRPr altLang="fr-FR" sz="3200" dirty="0">
              <a:solidFill>
                <a:schemeClr val="tx1"/>
              </a:solidFill>
            </a:endParaRPr>
          </a:p>
        </p:txBody>
      </p:sp>
      <p:pic>
        <p:nvPicPr>
          <p:cNvPr id="50" name="Picture 15">
            <a:extLst>
              <a:ext uri="{FF2B5EF4-FFF2-40B4-BE49-F238E27FC236}">
                <a16:creationId xmlns:a16="http://schemas.microsoft.com/office/drawing/2014/main" id="{6B99ABFE-42C2-4513-B836-69BB07CB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71" y="2323135"/>
            <a:ext cx="978464" cy="10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33">
            <a:extLst>
              <a:ext uri="{FF2B5EF4-FFF2-40B4-BE49-F238E27FC236}">
                <a16:creationId xmlns:a16="http://schemas.microsoft.com/office/drawing/2014/main" id="{80974501-B18D-4661-84EE-3B13383B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32" y="589522"/>
            <a:ext cx="5514331" cy="26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1" lang="fr-FR" altLang="ja-JP" sz="1800" b="1" baseline="0" dirty="0">
                <a:ea typeface="MS PGothic" panose="020B0600070205080204" pitchFamily="34" charset="-128"/>
              </a:rPr>
              <a:t>Logiciel</a:t>
            </a:r>
            <a:r>
              <a:rPr kumimoji="1" lang="en-US" altLang="ja-JP" sz="1800" b="1" baseline="0" dirty="0">
                <a:ea typeface="MS PGothic" panose="020B0600070205080204" pitchFamily="34" charset="-128"/>
              </a:rPr>
              <a:t> de creation du signal DAB Signal Studio</a:t>
            </a:r>
          </a:p>
        </p:txBody>
      </p:sp>
      <p:pic>
        <p:nvPicPr>
          <p:cNvPr id="56" name="Image 36">
            <a:extLst>
              <a:ext uri="{FF2B5EF4-FFF2-40B4-BE49-F238E27FC236}">
                <a16:creationId xmlns:a16="http://schemas.microsoft.com/office/drawing/2014/main" id="{DD2DE05F-0F0C-4459-839F-9A4A0105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" y="5829364"/>
            <a:ext cx="2066644" cy="155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0A1A59-D588-4719-A3B4-5387676B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036" y="7791718"/>
            <a:ext cx="2820234" cy="1896796"/>
          </a:xfrm>
          <a:prstGeom prst="rect">
            <a:avLst/>
          </a:prstGeom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DFBA6525-69FE-4FFC-A7E5-802C383E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3781" r="5000" b="18292"/>
          <a:stretch>
            <a:fillRect/>
          </a:stretch>
        </p:blipFill>
        <p:spPr bwMode="auto">
          <a:xfrm>
            <a:off x="3244438" y="2547168"/>
            <a:ext cx="2066644" cy="7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Line 3">
            <a:extLst>
              <a:ext uri="{FF2B5EF4-FFF2-40B4-BE49-F238E27FC236}">
                <a16:creationId xmlns:a16="http://schemas.microsoft.com/office/drawing/2014/main" id="{33B94E7D-EC49-49FB-BF5D-0A749D646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418" y="2343120"/>
            <a:ext cx="1241916" cy="0"/>
          </a:xfrm>
          <a:prstGeom prst="line">
            <a:avLst/>
          </a:prstGeom>
          <a:noFill/>
          <a:ln w="76200">
            <a:solidFill>
              <a:schemeClr val="bg2">
                <a:alpha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pic>
        <p:nvPicPr>
          <p:cNvPr id="77" name="Picture 6">
            <a:extLst>
              <a:ext uri="{FF2B5EF4-FFF2-40B4-BE49-F238E27FC236}">
                <a16:creationId xmlns:a16="http://schemas.microsoft.com/office/drawing/2014/main" id="{4EF48304-34BA-4BEB-BD44-6DE013A2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2" y="2347969"/>
            <a:ext cx="1539686" cy="10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Line 7">
            <a:extLst>
              <a:ext uri="{FF2B5EF4-FFF2-40B4-BE49-F238E27FC236}">
                <a16:creationId xmlns:a16="http://schemas.microsoft.com/office/drawing/2014/main" id="{BB91585D-DE87-4E59-BA76-567B227E3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9770" y="2484522"/>
            <a:ext cx="550753" cy="0"/>
          </a:xfrm>
          <a:prstGeom prst="line">
            <a:avLst/>
          </a:prstGeom>
          <a:noFill/>
          <a:ln w="76200">
            <a:solidFill>
              <a:schemeClr val="bg2">
                <a:alpha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grpSp>
        <p:nvGrpSpPr>
          <p:cNvPr id="79" name="Group 8">
            <a:extLst>
              <a:ext uri="{FF2B5EF4-FFF2-40B4-BE49-F238E27FC236}">
                <a16:creationId xmlns:a16="http://schemas.microsoft.com/office/drawing/2014/main" id="{B1D744B3-A12E-4112-BB86-89EE77007D29}"/>
              </a:ext>
            </a:extLst>
          </p:cNvPr>
          <p:cNvGrpSpPr>
            <a:grpSpLocks/>
          </p:cNvGrpSpPr>
          <p:nvPr/>
        </p:nvGrpSpPr>
        <p:grpSpPr bwMode="auto">
          <a:xfrm>
            <a:off x="5463153" y="2529368"/>
            <a:ext cx="734740" cy="514077"/>
            <a:chOff x="4942" y="3385"/>
            <a:chExt cx="607" cy="429"/>
          </a:xfrm>
        </p:grpSpPr>
        <p:sp>
          <p:nvSpPr>
            <p:cNvPr id="80" name="Arc 9">
              <a:extLst>
                <a:ext uri="{FF2B5EF4-FFF2-40B4-BE49-F238E27FC236}">
                  <a16:creationId xmlns:a16="http://schemas.microsoft.com/office/drawing/2014/main" id="{EF708EE8-53EE-4864-A316-196A3645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10"/>
              <a:ext cx="108" cy="175"/>
            </a:xfrm>
            <a:custGeom>
              <a:avLst/>
              <a:gdLst>
                <a:gd name="G0" fmla="+- 2105 0 0"/>
                <a:gd name="G1" fmla="+- 21600 0 0"/>
                <a:gd name="G2" fmla="+- 21600 0 0"/>
                <a:gd name="T0" fmla="*/ 2105 w 23705"/>
                <a:gd name="T1" fmla="*/ 0 h 43200"/>
                <a:gd name="T2" fmla="*/ 0 w 23705"/>
                <a:gd name="T3" fmla="*/ 43097 h 43200"/>
                <a:gd name="T4" fmla="*/ 2105 w 237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5" h="43200" fill="none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</a:path>
                <a:path w="23705" h="43200" stroke="0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  <a:lnTo>
                    <a:pt x="2105" y="21600"/>
                  </a:lnTo>
                  <a:close/>
                </a:path>
              </a:pathLst>
            </a:cu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 dirty="0"/>
            </a:p>
          </p:txBody>
        </p:sp>
        <p:sp>
          <p:nvSpPr>
            <p:cNvPr id="81" name="Arc 10">
              <a:extLst>
                <a:ext uri="{FF2B5EF4-FFF2-40B4-BE49-F238E27FC236}">
                  <a16:creationId xmlns:a16="http://schemas.microsoft.com/office/drawing/2014/main" id="{05651F54-2DA0-4E53-BBD8-2890F1393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3482"/>
              <a:ext cx="108" cy="234"/>
            </a:xfrm>
            <a:custGeom>
              <a:avLst/>
              <a:gdLst>
                <a:gd name="G0" fmla="+- 2105 0 0"/>
                <a:gd name="G1" fmla="+- 21600 0 0"/>
                <a:gd name="G2" fmla="+- 21600 0 0"/>
                <a:gd name="T0" fmla="*/ 2105 w 23705"/>
                <a:gd name="T1" fmla="*/ 0 h 43200"/>
                <a:gd name="T2" fmla="*/ 0 w 23705"/>
                <a:gd name="T3" fmla="*/ 43097 h 43200"/>
                <a:gd name="T4" fmla="*/ 2105 w 237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5" h="43200" fill="none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</a:path>
                <a:path w="23705" h="43200" stroke="0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  <a:lnTo>
                    <a:pt x="2105" y="21600"/>
                  </a:lnTo>
                  <a:close/>
                </a:path>
              </a:pathLst>
            </a:cu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 dirty="0"/>
            </a:p>
          </p:txBody>
        </p:sp>
        <p:sp>
          <p:nvSpPr>
            <p:cNvPr id="82" name="Arc 11">
              <a:extLst>
                <a:ext uri="{FF2B5EF4-FFF2-40B4-BE49-F238E27FC236}">
                  <a16:creationId xmlns:a16="http://schemas.microsoft.com/office/drawing/2014/main" id="{FB5EFC49-F123-4C51-8042-F80A36A4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3443"/>
              <a:ext cx="109" cy="312"/>
            </a:xfrm>
            <a:custGeom>
              <a:avLst/>
              <a:gdLst>
                <a:gd name="G0" fmla="+- 2105 0 0"/>
                <a:gd name="G1" fmla="+- 21600 0 0"/>
                <a:gd name="G2" fmla="+- 21600 0 0"/>
                <a:gd name="T0" fmla="*/ 2105 w 23705"/>
                <a:gd name="T1" fmla="*/ 0 h 43200"/>
                <a:gd name="T2" fmla="*/ 0 w 23705"/>
                <a:gd name="T3" fmla="*/ 43097 h 43200"/>
                <a:gd name="T4" fmla="*/ 2105 w 237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5" h="43200" fill="none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</a:path>
                <a:path w="23705" h="43200" stroke="0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  <a:lnTo>
                    <a:pt x="2105" y="21600"/>
                  </a:lnTo>
                  <a:close/>
                </a:path>
              </a:pathLst>
            </a:cu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 dirty="0"/>
            </a:p>
          </p:txBody>
        </p:sp>
        <p:sp>
          <p:nvSpPr>
            <p:cNvPr id="83" name="Arc 12">
              <a:extLst>
                <a:ext uri="{FF2B5EF4-FFF2-40B4-BE49-F238E27FC236}">
                  <a16:creationId xmlns:a16="http://schemas.microsoft.com/office/drawing/2014/main" id="{9973003D-CF2D-4B6A-A12D-6FED3BFCB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385"/>
              <a:ext cx="112" cy="429"/>
            </a:xfrm>
            <a:custGeom>
              <a:avLst/>
              <a:gdLst>
                <a:gd name="G0" fmla="+- 2105 0 0"/>
                <a:gd name="G1" fmla="+- 21600 0 0"/>
                <a:gd name="G2" fmla="+- 21600 0 0"/>
                <a:gd name="T0" fmla="*/ 2105 w 23705"/>
                <a:gd name="T1" fmla="*/ 0 h 43200"/>
                <a:gd name="T2" fmla="*/ 0 w 23705"/>
                <a:gd name="T3" fmla="*/ 43097 h 43200"/>
                <a:gd name="T4" fmla="*/ 2105 w 237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5" h="43200" fill="none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</a:path>
                <a:path w="23705" h="43200" stroke="0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  <a:lnTo>
                    <a:pt x="2105" y="21600"/>
                  </a:lnTo>
                  <a:close/>
                </a:path>
              </a:pathLst>
            </a:cu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 dirty="0"/>
            </a:p>
          </p:txBody>
        </p:sp>
        <p:sp>
          <p:nvSpPr>
            <p:cNvPr id="84" name="Arc 13">
              <a:extLst>
                <a:ext uri="{FF2B5EF4-FFF2-40B4-BE49-F238E27FC236}">
                  <a16:creationId xmlns:a16="http://schemas.microsoft.com/office/drawing/2014/main" id="{C6B3DE3E-7286-4B2A-AF56-EC097858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553"/>
              <a:ext cx="131" cy="90"/>
            </a:xfrm>
            <a:custGeom>
              <a:avLst/>
              <a:gdLst>
                <a:gd name="G0" fmla="+- 2105 0 0"/>
                <a:gd name="G1" fmla="+- 21600 0 0"/>
                <a:gd name="G2" fmla="+- 21600 0 0"/>
                <a:gd name="T0" fmla="*/ 2105 w 23705"/>
                <a:gd name="T1" fmla="*/ 0 h 43200"/>
                <a:gd name="T2" fmla="*/ 0 w 23705"/>
                <a:gd name="T3" fmla="*/ 43097 h 43200"/>
                <a:gd name="T4" fmla="*/ 2105 w 237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5" h="43200" fill="none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</a:path>
                <a:path w="23705" h="43200" stroke="0" extrusionOk="0">
                  <a:moveTo>
                    <a:pt x="2104" y="0"/>
                  </a:moveTo>
                  <a:cubicBezTo>
                    <a:pt x="14034" y="0"/>
                    <a:pt x="23705" y="9670"/>
                    <a:pt x="23705" y="21600"/>
                  </a:cubicBezTo>
                  <a:cubicBezTo>
                    <a:pt x="23705" y="33529"/>
                    <a:pt x="14034" y="43200"/>
                    <a:pt x="2105" y="43200"/>
                  </a:cubicBezTo>
                  <a:cubicBezTo>
                    <a:pt x="1402" y="43200"/>
                    <a:pt x="699" y="43165"/>
                    <a:pt x="-1" y="43097"/>
                  </a:cubicBezTo>
                  <a:lnTo>
                    <a:pt x="2105" y="21600"/>
                  </a:lnTo>
                  <a:close/>
                </a:path>
              </a:pathLst>
            </a:cu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 dirty="0"/>
            </a:p>
          </p:txBody>
        </p:sp>
      </p:grpSp>
      <p:sp>
        <p:nvSpPr>
          <p:cNvPr id="85" name="Text Box 14">
            <a:extLst>
              <a:ext uri="{FF2B5EF4-FFF2-40B4-BE49-F238E27FC236}">
                <a16:creationId xmlns:a16="http://schemas.microsoft.com/office/drawing/2014/main" id="{C2934FB6-EBF5-4763-B024-7F0C9FFA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947" y="1426181"/>
            <a:ext cx="14692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317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60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4603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574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31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946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403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fr-FR" altLang="zh-CN" sz="1600" b="1" baseline="0" dirty="0">
                <a:solidFill>
                  <a:schemeClr val="folHlink"/>
                </a:solidFill>
              </a:rPr>
              <a:t>Générer</a:t>
            </a:r>
          </a:p>
          <a:p>
            <a:pPr>
              <a:buFontTx/>
              <a:buChar char="•"/>
            </a:pPr>
            <a:r>
              <a:rPr lang="en-US" altLang="zh-CN" sz="1000" b="1" baseline="0" dirty="0"/>
              <a:t>Signal I/Q </a:t>
            </a:r>
            <a:r>
              <a:rPr lang="fr-FR" altLang="zh-CN" sz="1000" b="1" baseline="0" dirty="0"/>
              <a:t>analogique</a:t>
            </a:r>
          </a:p>
          <a:p>
            <a:pPr>
              <a:buFontTx/>
              <a:buChar char="•"/>
            </a:pPr>
            <a:r>
              <a:rPr lang="en-US" altLang="zh-CN" sz="1000" b="1" baseline="0" dirty="0"/>
              <a:t>Signal I/Q numérique</a:t>
            </a:r>
          </a:p>
          <a:p>
            <a:pPr>
              <a:buFontTx/>
              <a:buChar char="•"/>
            </a:pPr>
            <a:r>
              <a:rPr lang="en-US" altLang="zh-CN" sz="1000" b="1" baseline="0" dirty="0"/>
              <a:t>Le signal Radio</a:t>
            </a: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2521E46F-ACE1-413C-AFD9-8F414D3C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20" y="1474499"/>
            <a:ext cx="1648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317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60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4603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574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031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946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403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fr-FR" altLang="zh-CN" sz="1600" b="1" baseline="0" dirty="0">
                <a:solidFill>
                  <a:schemeClr val="folHlink"/>
                </a:solidFill>
              </a:rPr>
              <a:t>Créer</a:t>
            </a:r>
          </a:p>
          <a:p>
            <a:pPr>
              <a:buFontTx/>
              <a:buChar char="•"/>
            </a:pPr>
            <a:r>
              <a:rPr lang="fr-FR" altLang="zh-CN" sz="1000" b="1" baseline="0" dirty="0"/>
              <a:t>Configurer</a:t>
            </a:r>
            <a:r>
              <a:rPr lang="en-US" altLang="zh-CN" sz="1000" b="1" baseline="0" dirty="0"/>
              <a:t> le signal</a:t>
            </a:r>
          </a:p>
          <a:p>
            <a:pPr>
              <a:buFontTx/>
              <a:buChar char="•"/>
            </a:pPr>
            <a:r>
              <a:rPr lang="fr-FR" altLang="zh-CN" sz="1000" b="1" baseline="0" dirty="0"/>
              <a:t>Calculer</a:t>
            </a:r>
            <a:r>
              <a:rPr lang="en-US" altLang="zh-CN" sz="1000" b="1" baseline="0" dirty="0"/>
              <a:t> la forme </a:t>
            </a:r>
            <a:r>
              <a:rPr lang="fr-FR" altLang="zh-CN" sz="1000" b="1" baseline="0" dirty="0"/>
              <a:t>d’onde</a:t>
            </a: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3100EFF5-724E-4FAC-842B-BC194430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672" y="1430716"/>
            <a:ext cx="18695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6075" indent="-114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4603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574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6889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146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603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060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517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fr-BE" altLang="zh-CN" sz="1600" b="1" baseline="0" dirty="0">
                <a:solidFill>
                  <a:schemeClr val="folHlink"/>
                </a:solidFill>
              </a:rPr>
              <a:t>Télécharger</a:t>
            </a:r>
            <a:r>
              <a:rPr lang="en-US" altLang="zh-CN" sz="1600" b="1" baseline="0" dirty="0">
                <a:solidFill>
                  <a:schemeClr val="folHlink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fr-FR" altLang="zh-CN" sz="1000" b="1" baseline="0" dirty="0"/>
              <a:t>Télécharger</a:t>
            </a:r>
            <a:r>
              <a:rPr lang="en-US" altLang="zh-CN" sz="1000" b="1" baseline="0" dirty="0"/>
              <a:t> la forme </a:t>
            </a:r>
            <a:r>
              <a:rPr lang="fr-FR" altLang="zh-CN" sz="1000" b="1" baseline="0" dirty="0"/>
              <a:t>d’onde</a:t>
            </a:r>
            <a:r>
              <a:rPr lang="en-US" altLang="zh-CN" sz="1000" b="1" baseline="0" dirty="0"/>
              <a:t> </a:t>
            </a:r>
          </a:p>
          <a:p>
            <a:pPr lvl="1">
              <a:buFontTx/>
              <a:buChar char="•"/>
            </a:pPr>
            <a:r>
              <a:rPr lang="en-US" altLang="zh-CN" sz="1000" b="1" baseline="0" dirty="0"/>
              <a:t>LAN</a:t>
            </a:r>
          </a:p>
          <a:p>
            <a:pPr lvl="1">
              <a:buFontTx/>
              <a:buChar char="•"/>
            </a:pPr>
            <a:r>
              <a:rPr lang="en-US" altLang="zh-CN" sz="1000" b="1" baseline="0" dirty="0"/>
              <a:t>GPIB</a:t>
            </a:r>
          </a:p>
          <a:p>
            <a:pPr>
              <a:buFontTx/>
              <a:buChar char="•"/>
            </a:pPr>
            <a:r>
              <a:rPr lang="fr-FR" altLang="zh-CN" sz="1000" b="1" baseline="0" dirty="0"/>
              <a:t>Jouer</a:t>
            </a:r>
            <a:r>
              <a:rPr lang="en-US" altLang="zh-CN" sz="1000" b="1" baseline="0" dirty="0"/>
              <a:t> la forme </a:t>
            </a:r>
            <a:r>
              <a:rPr lang="fr-FR" altLang="zh-CN" sz="1000" b="1" baseline="0" dirty="0"/>
              <a:t>d’onde</a:t>
            </a:r>
          </a:p>
        </p:txBody>
      </p:sp>
      <p:sp>
        <p:nvSpPr>
          <p:cNvPr id="89" name="Oval 18">
            <a:extLst>
              <a:ext uri="{FF2B5EF4-FFF2-40B4-BE49-F238E27FC236}">
                <a16:creationId xmlns:a16="http://schemas.microsoft.com/office/drawing/2014/main" id="{AE961492-5A69-41CE-A00B-911D0363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2" y="1040771"/>
            <a:ext cx="301856" cy="27815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fr-FR" b="1" baseline="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90" name="Oval 19">
            <a:extLst>
              <a:ext uri="{FF2B5EF4-FFF2-40B4-BE49-F238E27FC236}">
                <a16:creationId xmlns:a16="http://schemas.microsoft.com/office/drawing/2014/main" id="{7C47BADA-3AAA-40CF-9E1D-9172FB1A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727" y="1025496"/>
            <a:ext cx="298712" cy="33498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fr-FR" b="1" baseline="0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91" name="Oval 20">
            <a:extLst>
              <a:ext uri="{FF2B5EF4-FFF2-40B4-BE49-F238E27FC236}">
                <a16:creationId xmlns:a16="http://schemas.microsoft.com/office/drawing/2014/main" id="{6D9E2D97-8D5D-4D2E-A497-0598657E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797" y="1021387"/>
            <a:ext cx="313590" cy="33909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fr-FR" b="1" baseline="0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3" name="Rectangle 2">
            <a:extLst>
              <a:ext uri="{FF2B5EF4-FFF2-40B4-BE49-F238E27FC236}">
                <a16:creationId xmlns:a16="http://schemas.microsoft.com/office/drawing/2014/main" id="{49A61154-1C4A-4F8B-A50F-6532042AA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12" y="7314605"/>
            <a:ext cx="2327254" cy="48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fr-FR" sz="2500" kern="12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5pPr>
            <a:lvl6pPr marL="212827" algn="ctr" defTabSz="95772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6pPr>
            <a:lvl7pPr marL="425653" algn="ctr" defTabSz="95772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7pPr>
            <a:lvl8pPr marL="638480" algn="ctr" defTabSz="95772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8pPr>
            <a:lvl9pPr marL="851306" algn="ctr" defTabSz="95772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FF6600"/>
                </a:solidFill>
                <a:latin typeface="Helvetica 65 Medium" pitchFamily="34" charset="0"/>
                <a:ea typeface="MS PGothic" pitchFamily="34" charset="-128"/>
              </a:defRPr>
            </a:lvl9pPr>
          </a:lstStyle>
          <a:p>
            <a:r>
              <a:rPr kumimoji="1" lang="en-US" altLang="zh-CN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DAB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service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structure</a:t>
            </a:r>
          </a:p>
        </p:txBody>
      </p:sp>
      <p:pic>
        <p:nvPicPr>
          <p:cNvPr id="94" name="Picture 3">
            <a:extLst>
              <a:ext uri="{FF2B5EF4-FFF2-40B4-BE49-F238E27FC236}">
                <a16:creationId xmlns:a16="http://schemas.microsoft.com/office/drawing/2014/main" id="{FBC2573A-0BF1-446A-A396-BE7E446B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" y="7840720"/>
            <a:ext cx="3396342" cy="184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B41683A-194C-4314-AD41-D1D3861B5CA3}"/>
              </a:ext>
            </a:extLst>
          </p:cNvPr>
          <p:cNvCxnSpPr>
            <a:cxnSpLocks/>
          </p:cNvCxnSpPr>
          <p:nvPr/>
        </p:nvCxnSpPr>
        <p:spPr>
          <a:xfrm flipV="1">
            <a:off x="1803438" y="2926011"/>
            <a:ext cx="242933" cy="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D53CE498-5EAF-4352-9A72-2E435B082C71}"/>
              </a:ext>
            </a:extLst>
          </p:cNvPr>
          <p:cNvCxnSpPr/>
          <p:nvPr/>
        </p:nvCxnSpPr>
        <p:spPr>
          <a:xfrm flipV="1">
            <a:off x="2973266" y="2918278"/>
            <a:ext cx="242933" cy="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FD76F05-6591-4132-961B-D259465DD78B}"/>
              </a:ext>
            </a:extLst>
          </p:cNvPr>
          <p:cNvSpPr txBox="1"/>
          <p:nvPr/>
        </p:nvSpPr>
        <p:spPr>
          <a:xfrm>
            <a:off x="2344890" y="5444643"/>
            <a:ext cx="20233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Récepteur DAB+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92A895-C957-41E9-BF27-B22E9027F2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" y="3594572"/>
            <a:ext cx="6858000" cy="16924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7E1066-358F-4E0E-882F-BF6362041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889" y="5877969"/>
            <a:ext cx="1381411" cy="14283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8056EA-B793-43D2-824B-A4B00E1864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55" y="38303"/>
            <a:ext cx="1795719" cy="5539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0CCDD8-4248-49D9-AC2C-60BE8FA183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1" y="5877969"/>
            <a:ext cx="1262475" cy="734307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57BCAE7-2D1E-4C1D-B79D-0C0EF957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71" y="6651539"/>
            <a:ext cx="1262475" cy="6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20BE7-0581-494B-95C4-ABB1B7D9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0" y="584515"/>
            <a:ext cx="5293054" cy="732081"/>
          </a:xfrm>
        </p:spPr>
        <p:txBody>
          <a:bodyPr/>
          <a:lstStyle/>
          <a:p>
            <a:pPr algn="ctr"/>
            <a:r>
              <a:rPr kumimoji="1" lang="fr-FR" sz="1800" b="1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La Modulation de Fréquence 88 MHz à 108 Mhz</a:t>
            </a:r>
            <a:br>
              <a:rPr kumimoji="1" lang="fr-FR" sz="1800" b="1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</a:br>
            <a:r>
              <a:rPr kumimoji="1" lang="fr-FR" sz="1800" b="1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FM Stéréo et RDS R</a:t>
            </a:r>
            <a:r>
              <a:rPr kumimoji="1" lang="fr-FR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adio</a:t>
            </a:r>
            <a:r>
              <a:rPr kumimoji="1" lang="fr-FR" sz="1800" b="1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 D</a:t>
            </a:r>
            <a:r>
              <a:rPr kumimoji="1" lang="fr-FR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ata</a:t>
            </a:r>
            <a:r>
              <a:rPr kumimoji="1" lang="fr-FR" sz="1800" b="1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 S</a:t>
            </a:r>
            <a:r>
              <a:rPr kumimoji="1" lang="fr-FR" sz="1800" dirty="0">
                <a:solidFill>
                  <a:schemeClr val="tx1"/>
                </a:solidFill>
                <a:latin typeface="Helvetica 55 Roman" pitchFamily="34" charset="0"/>
                <a:cs typeface="+mn-cs"/>
              </a:rPr>
              <a:t>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2D8EF-66D9-4194-AF1E-CCB85DE9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5" y="1316596"/>
            <a:ext cx="6497250" cy="33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04AFAF6-B91A-4A8B-BC36-CB14B574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75" y="4694977"/>
            <a:ext cx="4194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aseline="0" dirty="0"/>
              <a:t>RDS = Radio Data Service (Europe &amp; Latin America)</a:t>
            </a:r>
          </a:p>
          <a:p>
            <a:r>
              <a:rPr lang="en-US" altLang="zh-CN" sz="1000" baseline="0" dirty="0"/>
              <a:t>RBDS = Radio Broadcast Data Service (U.S. version)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044E9AD-2915-456C-AB76-3F56E100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7465"/>
            <a:ext cx="68580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72CEFE3-413D-489C-AD76-FCFDAE22392F}"/>
              </a:ext>
            </a:extLst>
          </p:cNvPr>
          <p:cNvSpPr txBox="1"/>
          <p:nvPr/>
        </p:nvSpPr>
        <p:spPr>
          <a:xfrm>
            <a:off x="2277462" y="5065837"/>
            <a:ext cx="19639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Codage du RDS</a:t>
            </a:r>
          </a:p>
        </p:txBody>
      </p:sp>
    </p:spTree>
    <p:extLst>
      <p:ext uri="{BB962C8B-B14F-4D97-AF65-F5344CB8AC3E}">
        <p14:creationId xmlns:p14="http://schemas.microsoft.com/office/powerpoint/2010/main" val="21225295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range 0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66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ange standard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98</Words>
  <Application>Microsoft Office PowerPoint</Application>
  <PresentationFormat>Format A4 (210 x 297 mm)</PresentationFormat>
  <Paragraphs>23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 35 Thin</vt:lpstr>
      <vt:lpstr>Helvetica 45 Light</vt:lpstr>
      <vt:lpstr>Helvetica 55 Roman</vt:lpstr>
      <vt:lpstr>Helvetica 65 Medium</vt:lpstr>
      <vt:lpstr>Wingdings</vt:lpstr>
      <vt:lpstr>blank</vt:lpstr>
      <vt:lpstr> Démonstration Emetteur DAB </vt:lpstr>
      <vt:lpstr>La Modulation de Fréquence 88 MHz à 108 Mhz FM Stéréo et RDS Radio Data System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FLOCH Bernard IMT/OLR</dc:creator>
  <cp:lastModifiedBy>Bruno DEWAVRIN</cp:lastModifiedBy>
  <cp:revision>227</cp:revision>
  <cp:lastPrinted>2021-05-24T12:08:36Z</cp:lastPrinted>
  <dcterms:created xsi:type="dcterms:W3CDTF">2017-06-26T15:20:27Z</dcterms:created>
  <dcterms:modified xsi:type="dcterms:W3CDTF">2021-05-24T12:08:38Z</dcterms:modified>
</cp:coreProperties>
</file>