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6858000" cy="9906000" type="A4"/>
  <p:notesSz cx="6669088" cy="9775825"/>
  <p:defaultTextStyle>
    <a:defPPr>
      <a:defRPr lang="fr-FR"/>
    </a:defPPr>
    <a:lvl1pPr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1pPr>
    <a:lvl2pPr marL="477838" indent="-265113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2pPr>
    <a:lvl3pPr marL="957263" indent="-531813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3pPr>
    <a:lvl4pPr marL="1435100" indent="-796925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4pPr>
    <a:lvl5pPr marL="1914525" indent="-1063625" algn="l" defTabSz="957263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Helvetica 55 Roman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e Schwartz" initials="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1" autoAdjust="0"/>
    <p:restoredTop sz="93584" autoAdjust="0"/>
  </p:normalViewPr>
  <p:slideViewPr>
    <p:cSldViewPr>
      <p:cViewPr varScale="1">
        <p:scale>
          <a:sx n="75" d="100"/>
          <a:sy n="75" d="100"/>
        </p:scale>
        <p:origin x="2352" y="1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079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'en-tête 10">
            <a:extLst>
              <a:ext uri="{FF2B5EF4-FFF2-40B4-BE49-F238E27FC236}">
                <a16:creationId xmlns:a16="http://schemas.microsoft.com/office/drawing/2014/main" id="{69BA20E2-4052-4990-98B0-FDF159CA0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5758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e l'image des diapositives 11">
            <a:extLst>
              <a:ext uri="{FF2B5EF4-FFF2-40B4-BE49-F238E27FC236}">
                <a16:creationId xmlns:a16="http://schemas.microsoft.com/office/drawing/2014/main" id="{89C811A7-120C-4DD4-8259-ABFE9986B4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3425"/>
            <a:ext cx="25352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7595592-80AC-4A55-B103-BAF4A5296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5758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344488" indent="-1317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531813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744538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957263" indent="-1063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394512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15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17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20" algn="l" defTabSz="9578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ce réservé de l'image des diapositives 1">
            <a:extLst>
              <a:ext uri="{FF2B5EF4-FFF2-40B4-BE49-F238E27FC236}">
                <a16:creationId xmlns:a16="http://schemas.microsoft.com/office/drawing/2014/main" id="{63632885-7172-44CF-BD86-370217CBA9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Espace réservé des notes 2">
            <a:extLst>
              <a:ext uri="{FF2B5EF4-FFF2-40B4-BE49-F238E27FC236}">
                <a16:creationId xmlns:a16="http://schemas.microsoft.com/office/drawing/2014/main" id="{47BA3437-25AF-4D2A-BF6B-B20F1D061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05350"/>
            <a:ext cx="5335588" cy="3848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RGB_logo">
            <a:extLst>
              <a:ext uri="{FF2B5EF4-FFF2-40B4-BE49-F238E27FC236}">
                <a16:creationId xmlns:a16="http://schemas.microsoft.com/office/drawing/2014/main" id="{A742E148-3C97-4788-8CAD-ECF71B5F21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488363"/>
            <a:ext cx="5397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2706" y="2560734"/>
            <a:ext cx="5293054" cy="1352000"/>
          </a:xfrm>
        </p:spPr>
        <p:txBody>
          <a:bodyPr/>
          <a:lstStyle>
            <a:lvl1pPr algn="l">
              <a:defRPr sz="6900">
                <a:latin typeface="Helvetica 35 Thin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9677" y="6346843"/>
            <a:ext cx="5313600" cy="79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7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Cliquez pour modifier le style des sous-titres du masque</a:t>
            </a:r>
            <a:endParaRPr lang="fr-FR" noProof="0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82707" y="3921118"/>
            <a:ext cx="5291522" cy="1352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fr-FR" sz="6900" dirty="0" smtClean="0">
                <a:solidFill>
                  <a:schemeClr val="tx1"/>
                </a:solidFill>
                <a:latin typeface="Helvetica 35 Thin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782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828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27694" y="4852793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427694" y="5733326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27694" y="6617399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1427694" y="7553289"/>
            <a:ext cx="4648066" cy="728000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62000" y="2572810"/>
            <a:ext cx="5313760" cy="1664758"/>
          </a:xfrm>
        </p:spPr>
        <p:txBody>
          <a:bodyPr/>
          <a:lstStyle>
            <a:lvl1pPr marL="0" indent="0">
              <a:buNone/>
              <a:defRPr sz="7900" baseline="0">
                <a:solidFill>
                  <a:schemeClr val="tx1"/>
                </a:solidFill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782706" y="4852795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22"/>
          </p:nvPr>
        </p:nvSpPr>
        <p:spPr>
          <a:xfrm>
            <a:off x="782706" y="5733326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782706" y="6617399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782706" y="7553289"/>
            <a:ext cx="62031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FF6600"/>
                </a:solidFill>
              </a:defRPr>
            </a:lvl1pPr>
            <a:lvl2pPr marL="478902" indent="0">
              <a:buNone/>
              <a:defRPr>
                <a:solidFill>
                  <a:srgbClr val="FF6600"/>
                </a:solidFill>
              </a:defRPr>
            </a:lvl2pPr>
            <a:lvl3pPr marL="1004365" indent="0">
              <a:buNone/>
              <a:defRPr>
                <a:solidFill>
                  <a:srgbClr val="FF6600"/>
                </a:solidFill>
              </a:defRPr>
            </a:lvl3pPr>
            <a:lvl4pPr marL="1443359" indent="0">
              <a:buNone/>
              <a:defRPr>
                <a:solidFill>
                  <a:srgbClr val="FF6600"/>
                </a:solidFill>
              </a:defRPr>
            </a:lvl4pPr>
            <a:lvl5pPr marL="191561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734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f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62000" y="4849811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427695" y="4852793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570311" y="4848988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4236006" y="4851970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762000" y="6614417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7"/>
          </p:nvPr>
        </p:nvSpPr>
        <p:spPr>
          <a:xfrm>
            <a:off x="1427695" y="6617399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3570311" y="6617185"/>
            <a:ext cx="655322" cy="728000"/>
          </a:xfrm>
        </p:spPr>
        <p:txBody>
          <a:bodyPr/>
          <a:lstStyle>
            <a:lvl1pPr marL="0" indent="0">
              <a:buNone/>
              <a:defRPr sz="3400">
                <a:solidFill>
                  <a:srgbClr val="FF6600"/>
                </a:solidFill>
                <a:latin typeface="Helvetica 55 Roma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4236006" y="6620167"/>
            <a:ext cx="2001306" cy="728000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Helvetica 45 Light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62000" y="2572810"/>
            <a:ext cx="5313760" cy="1664758"/>
          </a:xfrm>
        </p:spPr>
        <p:txBody>
          <a:bodyPr/>
          <a:lstStyle>
            <a:lvl1pPr marL="0" indent="0">
              <a:buNone/>
              <a:defRPr sz="7900" baseline="0">
                <a:solidFill>
                  <a:schemeClr val="tx1"/>
                </a:solidFill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185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visuel et 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5293519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82706" y="2561346"/>
            <a:ext cx="2505075" cy="5590491"/>
          </a:xfrm>
        </p:spPr>
        <p:txBody>
          <a:bodyPr/>
          <a:lstStyle>
            <a:lvl1pPr>
              <a:spcAft>
                <a:spcPts val="0"/>
              </a:spcAft>
              <a:defRPr sz="19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611632" y="6313309"/>
            <a:ext cx="2484835" cy="754207"/>
          </a:xfrm>
        </p:spPr>
        <p:txBody>
          <a:bodyPr/>
          <a:lstStyle>
            <a:lvl1pPr marL="0" indent="0" algn="l" eaLnBrk="0" hangingPunct="0">
              <a:spcAft>
                <a:spcPts val="0"/>
              </a:spcAft>
              <a:buSzPct val="70000"/>
              <a:buNone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3611632" y="2561345"/>
            <a:ext cx="2484835" cy="3224036"/>
          </a:xfrm>
        </p:spPr>
        <p:txBody>
          <a:bodyPr rtlCol="0">
            <a:normAutofit/>
          </a:bodyPr>
          <a:lstStyle>
            <a:lvl1pPr>
              <a:spcAft>
                <a:spcPts val="0"/>
              </a:spcAft>
              <a:defRPr sz="190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1246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demi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2508647" cy="1421694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79721" y="2561345"/>
            <a:ext cx="2505075" cy="5615692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9000" cy="99060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2187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s mult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515"/>
            <a:ext cx="5288347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  3"/>
          <p:cNvSpPr>
            <a:spLocks noGrp="1"/>
          </p:cNvSpPr>
          <p:nvPr>
            <p:ph type="pic" sz="quarter" idx="12"/>
          </p:nvPr>
        </p:nvSpPr>
        <p:spPr>
          <a:xfrm>
            <a:off x="779347" y="2561344"/>
            <a:ext cx="2487728" cy="3327761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3590459" y="2561344"/>
            <a:ext cx="2467488" cy="3327761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779348" y="6305902"/>
            <a:ext cx="2487728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590553" y="6305151"/>
            <a:ext cx="2470948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750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s multip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3077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3526806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4897098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5" name="Espace réservé pour une image  3"/>
          <p:cNvSpPr>
            <a:spLocks noGrp="1"/>
          </p:cNvSpPr>
          <p:nvPr>
            <p:ph type="pic" sz="quarter" idx="16"/>
          </p:nvPr>
        </p:nvSpPr>
        <p:spPr>
          <a:xfrm>
            <a:off x="786224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7"/>
          </p:nvPr>
        </p:nvSpPr>
        <p:spPr>
          <a:xfrm>
            <a:off x="2156515" y="3304600"/>
            <a:ext cx="1166802" cy="16484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786224" y="545643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2156791" y="545471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527357" y="545643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1"/>
          </p:nvPr>
        </p:nvSpPr>
        <p:spPr>
          <a:xfrm>
            <a:off x="4897925" y="5454713"/>
            <a:ext cx="1154832" cy="166246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13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306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ond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953" y="4328931"/>
            <a:ext cx="5313600" cy="1419600"/>
          </a:xfrm>
        </p:spPr>
        <p:txBody>
          <a:bodyPr/>
          <a:lstStyle>
            <a:lvl1pPr algn="l"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54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58000" cy="9906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788822" y="6305151"/>
            <a:ext cx="5313760" cy="249484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5400" baseline="0">
                <a:solidFill>
                  <a:schemeClr val="tx2"/>
                </a:solidFill>
                <a:latin typeface="Helvetica 35 Thin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228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graphique 5"/>
          <p:cNvSpPr>
            <a:spLocks noGrp="1"/>
          </p:cNvSpPr>
          <p:nvPr>
            <p:ph type="chart" sz="quarter" idx="11"/>
          </p:nvPr>
        </p:nvSpPr>
        <p:spPr>
          <a:xfrm>
            <a:off x="782919" y="2561345"/>
            <a:ext cx="2484156" cy="4888794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594031" y="2561345"/>
            <a:ext cx="2481263" cy="4888794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7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559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1" y="584731"/>
            <a:ext cx="5293519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73232" y="2561345"/>
            <a:ext cx="5302529" cy="4888794"/>
          </a:xfrm>
        </p:spPr>
        <p:txBody>
          <a:bodyPr/>
          <a:lstStyle>
            <a:lvl1pPr marL="202868" marR="0" indent="-202868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Pct val="100000"/>
              <a:buFont typeface="Wingdings" pitchFamily="2" charset="2"/>
              <a:buChar char="§"/>
              <a:tabLst/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649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2400"/>
            <a:ext cx="5287406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778234" y="256134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78234" y="31829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78234" y="3804645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778234" y="44262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778234" y="504794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778234" y="5669594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23"/>
          </p:nvPr>
        </p:nvSpPr>
        <p:spPr>
          <a:xfrm>
            <a:off x="1948593" y="256134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24"/>
          </p:nvPr>
        </p:nvSpPr>
        <p:spPr>
          <a:xfrm>
            <a:off x="1948593" y="31829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1948593" y="56695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6"/>
          </p:nvPr>
        </p:nvSpPr>
        <p:spPr>
          <a:xfrm>
            <a:off x="1948593" y="504794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7"/>
          </p:nvPr>
        </p:nvSpPr>
        <p:spPr>
          <a:xfrm>
            <a:off x="1948593" y="4426294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8"/>
          </p:nvPr>
        </p:nvSpPr>
        <p:spPr>
          <a:xfrm>
            <a:off x="1948593" y="3804645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29"/>
          </p:nvPr>
        </p:nvSpPr>
        <p:spPr>
          <a:xfrm>
            <a:off x="779346" y="629330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30"/>
          </p:nvPr>
        </p:nvSpPr>
        <p:spPr>
          <a:xfrm>
            <a:off x="779346" y="691495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779346" y="7536602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32"/>
          </p:nvPr>
        </p:nvSpPr>
        <p:spPr>
          <a:xfrm>
            <a:off x="779346" y="8158251"/>
            <a:ext cx="1080158" cy="539165"/>
          </a:xfrm>
        </p:spPr>
        <p:txBody>
          <a:bodyPr/>
          <a:lstStyle>
            <a:lvl1pPr marL="0" indent="0">
              <a:buNone/>
              <a:defRPr>
                <a:solidFill>
                  <a:srgbClr val="FF660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3"/>
          </p:nvPr>
        </p:nvSpPr>
        <p:spPr>
          <a:xfrm>
            <a:off x="1949704" y="8158251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34"/>
          </p:nvPr>
        </p:nvSpPr>
        <p:spPr>
          <a:xfrm>
            <a:off x="1949704" y="7536602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35"/>
          </p:nvPr>
        </p:nvSpPr>
        <p:spPr>
          <a:xfrm>
            <a:off x="1949704" y="6293302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6"/>
          </p:nvPr>
        </p:nvSpPr>
        <p:spPr>
          <a:xfrm>
            <a:off x="1944647" y="6910113"/>
            <a:ext cx="4125591" cy="5391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7792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RGB_logo">
            <a:extLst>
              <a:ext uri="{FF2B5EF4-FFF2-40B4-BE49-F238E27FC236}">
                <a16:creationId xmlns:a16="http://schemas.microsoft.com/office/drawing/2014/main" id="{39460136-EF65-468D-A549-77757E30D5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8488363"/>
            <a:ext cx="5397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846" y="3705578"/>
            <a:ext cx="5288914" cy="1419600"/>
          </a:xfrm>
        </p:spPr>
        <p:txBody>
          <a:bodyPr/>
          <a:lstStyle>
            <a:lvl1pPr algn="l">
              <a:defRPr sz="6900">
                <a:latin typeface="Helvetica 35 Thin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4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sieurs niveaux hiérarc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2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48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515"/>
            <a:ext cx="5293054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5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0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82242" y="2561345"/>
            <a:ext cx="2484835" cy="5407025"/>
          </a:xfrm>
        </p:spPr>
        <p:txBody>
          <a:bodyPr/>
          <a:lstStyle>
            <a:lvl1pPr marL="194555" indent="-194555">
              <a:spcAft>
                <a:spcPts val="0"/>
              </a:spcAft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590925" y="2561345"/>
            <a:ext cx="2484835" cy="5407025"/>
          </a:xfrm>
        </p:spPr>
        <p:txBody>
          <a:bodyPr/>
          <a:lstStyle>
            <a:lvl1pPr marL="194555" indent="-194555">
              <a:spcAft>
                <a:spcPts val="0"/>
              </a:spcAft>
              <a:defRPr sz="19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53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8B70276-32BD-4EF4-88AE-88F856659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2333625"/>
            <a:ext cx="647700" cy="12509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>
                <a:solidFill>
                  <a:srgbClr val="FF6600"/>
                </a:solidFill>
                <a:latin typeface="Helvetica 35 Thin" pitchFamily="34" charset="0"/>
              </a:rPr>
              <a:t>1</a:t>
            </a:r>
            <a:endParaRPr lang="en-GB" altLang="fr-FR" sz="540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6D9D06-8826-49F5-BE70-5F679E1773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3935413"/>
            <a:ext cx="647700" cy="12525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>
                <a:solidFill>
                  <a:srgbClr val="FF6600"/>
                </a:solidFill>
                <a:latin typeface="Helvetica 35 Thin" pitchFamily="34" charset="0"/>
              </a:rPr>
              <a:t>2</a:t>
            </a:r>
            <a:endParaRPr lang="en-GB" altLang="fr-FR" sz="540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FE785-95FD-4601-82DC-CC166F7B9D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513" y="5635625"/>
            <a:ext cx="647700" cy="12525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434975" indent="-434975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>
              <a:lnSpc>
                <a:spcPct val="110000"/>
              </a:lnSpc>
              <a:spcAft>
                <a:spcPct val="50000"/>
              </a:spcAft>
              <a:buSzPct val="70000"/>
              <a:defRPr/>
            </a:pPr>
            <a:r>
              <a:rPr lang="en-GB" altLang="fr-FR" sz="6700">
                <a:solidFill>
                  <a:srgbClr val="FF6600"/>
                </a:solidFill>
                <a:latin typeface="Helvetica 35 Thin" pitchFamily="34" charset="0"/>
              </a:rPr>
              <a:t>3</a:t>
            </a:r>
            <a:endParaRPr lang="en-GB" altLang="fr-FR" sz="5400">
              <a:solidFill>
                <a:srgbClr val="FF6600"/>
              </a:solidFill>
              <a:latin typeface="Helvetica 35 Thin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4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1446598" y="2647242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1446598" y="4311428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446598" y="5975613"/>
            <a:ext cx="3000395" cy="124752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5353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ou point clefs à mettre en va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>
            <a:extLst>
              <a:ext uri="{FF2B5EF4-FFF2-40B4-BE49-F238E27FC236}">
                <a16:creationId xmlns:a16="http://schemas.microsoft.com/office/drawing/2014/main" id="{A1FE2192-A18D-444E-9B51-E79C6919ED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90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1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9A71E59-E270-4C95-8CBE-13FAF4AA88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8750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2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83AF025-A9EB-4D91-88AF-6BA5908821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21050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3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A918FE63-0F4F-4D80-8CF0-68F8CD5867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64125" y="5489575"/>
            <a:ext cx="652463" cy="2513013"/>
          </a:xfrm>
          <a:prstGeom prst="rect">
            <a:avLst/>
          </a:prstGeom>
          <a:noFill/>
          <a:ln>
            <a:noFill/>
          </a:ln>
          <a:effectLst/>
        </p:spPr>
        <p:txBody>
          <a:bodyPr lIns="95780" tIns="47890" rIns="95780" bIns="47890">
            <a:spAutoFit/>
          </a:bodyPr>
          <a:lstStyle>
            <a:lvl1pPr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5pPr>
            <a:lvl6pPr marL="25146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6pPr>
            <a:lvl7pPr marL="29718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7pPr>
            <a:lvl8pPr marL="34290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8pPr>
            <a:lvl9pPr marL="3886200" indent="-228600" defTabSz="2057400" fontAlgn="base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Helvetica 55 Roman" pitchFamily="34" charset="0"/>
                <a:ea typeface="MS PGothic" pitchFamily="34" charset="-128"/>
              </a:defRPr>
            </a:lvl9pPr>
          </a:lstStyle>
          <a:p>
            <a:pPr defTabSz="957720" eaLnBrk="1" hangingPunct="1">
              <a:spcBef>
                <a:spcPct val="50000"/>
              </a:spcBef>
              <a:defRPr/>
            </a:pPr>
            <a:r>
              <a:rPr lang="fr-FR" altLang="fr-FR" sz="15700">
                <a:solidFill>
                  <a:srgbClr val="FF6600"/>
                </a:solidFill>
                <a:latin typeface="Helvetica 35 Thin" pitchFamily="34" charset="0"/>
              </a:rPr>
              <a:t>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160" y="584731"/>
            <a:ext cx="5313600" cy="1419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782241" y="2537399"/>
            <a:ext cx="5293519" cy="1583509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2pPr marL="505508" indent="0">
              <a:buNone/>
              <a:defRPr/>
            </a:lvl2pPr>
            <a:lvl3pPr marL="1004365" indent="0">
              <a:buNone/>
              <a:defRPr/>
            </a:lvl3pPr>
            <a:lvl4pPr marL="1443359" indent="0">
              <a:buNone/>
              <a:defRPr/>
            </a:lvl4pPr>
            <a:lvl5pPr marL="191561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789644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7"/>
          </p:nvPr>
        </p:nvSpPr>
        <p:spPr>
          <a:xfrm>
            <a:off x="2463868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4246066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5958338" y="6305151"/>
            <a:ext cx="864134" cy="1871886"/>
          </a:xfrm>
        </p:spPr>
        <p:txBody>
          <a:bodyPr/>
          <a:lstStyle>
            <a:lvl1pPr marL="0" marR="0" indent="0" algn="l" defTabSz="9578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00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3282A59-70C2-4FBB-A393-117DDCC1A6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584200"/>
            <a:ext cx="529272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ici pour saisir le titre principal</a:t>
            </a:r>
            <a:endParaRPr lang="fr-FR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7BE2427B-6478-40EA-BBB0-7EECAE0281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82638" y="2311400"/>
            <a:ext cx="529272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50" r:id="rId8"/>
    <p:sldLayoutId id="2147484651" r:id="rId9"/>
    <p:sldLayoutId id="2147484640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52" r:id="rId16"/>
    <p:sldLayoutId id="2147484646" r:id="rId17"/>
    <p:sldLayoutId id="2147484647" r:id="rId18"/>
    <p:sldLayoutId id="2147484648" r:id="rId19"/>
    <p:sldLayoutId id="2147484653" r:id="rId20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lang="fr-FR" sz="2500" kern="1200">
          <a:solidFill>
            <a:srgbClr val="FF6600"/>
          </a:solidFill>
          <a:latin typeface="Helvetica 65 Medium" pitchFamily="34" charset="0"/>
          <a:ea typeface="MS PGothic" pitchFamily="34" charset="-128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5pPr>
      <a:lvl6pPr marL="212827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6pPr>
      <a:lvl7pPr marL="425653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7pPr>
      <a:lvl8pPr marL="638480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8pPr>
      <a:lvl9pPr marL="851306" algn="ctr" defTabSz="957720" rtl="0" fontAlgn="base">
        <a:spcBef>
          <a:spcPct val="0"/>
        </a:spcBef>
        <a:spcAft>
          <a:spcPct val="0"/>
        </a:spcAft>
        <a:defRPr sz="2500">
          <a:solidFill>
            <a:srgbClr val="FF6600"/>
          </a:solidFill>
          <a:latin typeface="Helvetica 65 Medium" pitchFamily="34" charset="0"/>
          <a:ea typeface="MS PGothic" pitchFamily="34" charset="-128"/>
        </a:defRPr>
      </a:lvl9pPr>
    </p:titleStyle>
    <p:bodyStyle>
      <a:lvl1pPr marL="203200" indent="-203200" algn="l" defTabSz="957263" rtl="0" eaLnBrk="0" fontAlgn="base" hangingPunct="0">
        <a:spcBef>
          <a:spcPct val="0"/>
        </a:spcBef>
        <a:spcAft>
          <a:spcPts val="63"/>
        </a:spcAft>
        <a:buClr>
          <a:srgbClr val="FF6600"/>
        </a:buClr>
        <a:buFont typeface="Wingdings" panose="05000000000000000000" pitchFamily="2" charset="2"/>
        <a:buChar char="§"/>
        <a:defRPr lang="fr-FR" sz="19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1pPr>
      <a:lvl2pPr marL="777875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2pPr>
      <a:lvl3pPr marL="1303338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3pPr>
      <a:lvl4pPr marL="1741488" indent="-298450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4pPr>
      <a:lvl5pPr marL="2154238" indent="-238125" algn="l" defTabSz="957263" rtl="0" eaLnBrk="0" fontAlgn="base" hangingPunct="0">
        <a:spcBef>
          <a:spcPct val="0"/>
        </a:spcBef>
        <a:spcAft>
          <a:spcPct val="0"/>
        </a:spcAft>
        <a:buFont typeface="Helvetica 45 Light" pitchFamily="34" charset="0"/>
        <a:buChar char="–"/>
        <a:defRPr lang="fr-FR" sz="1700" kern="1200" dirty="0">
          <a:solidFill>
            <a:schemeClr val="tx1"/>
          </a:solidFill>
          <a:latin typeface="Helvetica 55 Roman" pitchFamily="34" charset="0"/>
          <a:ea typeface="MS PGothic" pitchFamily="34" charset="-128"/>
          <a:cs typeface="+mn-cs"/>
        </a:defRPr>
      </a:lvl5pPr>
      <a:lvl6pPr marL="2633963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866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768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670" indent="-239451" algn="l" defTabSz="95780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2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05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07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1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12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15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17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20" algn="l" defTabSz="9578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44BC0F1-6160-4AF1-8A8E-8E8887BB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88" y="938240"/>
            <a:ext cx="1685238" cy="1575122"/>
          </a:xfrm>
          <a:prstGeom prst="rect">
            <a:avLst/>
          </a:prstGeom>
        </p:spPr>
      </p:pic>
      <p:pic>
        <p:nvPicPr>
          <p:cNvPr id="8239" name="Picture 47" descr="HomePlug Powerline Alliance">
            <a:extLst>
              <a:ext uri="{FF2B5EF4-FFF2-40B4-BE49-F238E27FC236}">
                <a16:creationId xmlns:a16="http://schemas.microsoft.com/office/drawing/2014/main" id="{88383C99-E9E0-4EBB-BA24-3950B38F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49" y="6144355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Titre 1">
            <a:extLst>
              <a:ext uri="{FF2B5EF4-FFF2-40B4-BE49-F238E27FC236}">
                <a16:creationId xmlns:a16="http://schemas.microsoft.com/office/drawing/2014/main" id="{F1D2CABC-128E-449F-B31D-C96C768E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114365"/>
            <a:ext cx="6024670" cy="986601"/>
          </a:xfrm>
        </p:spPr>
        <p:txBody>
          <a:bodyPr/>
          <a:lstStyle/>
          <a:p>
            <a:pPr algn="ctr"/>
            <a:r>
              <a:rPr altLang="fr-FR" sz="3200" b="1" dirty="0">
                <a:latin typeface="Calibri" panose="020F0502020204030204" pitchFamily="34" charset="0"/>
              </a:rPr>
              <a:t> </a:t>
            </a:r>
            <a:r>
              <a:rPr lang="fr-FR" alt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Le COFDM, </a:t>
            </a:r>
            <a:br>
              <a:rPr lang="fr-FR" alt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fr-FR" alt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u</a:t>
            </a:r>
            <a:r>
              <a:rPr altLang="fr-F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ne technologie au cœur de nombreux systèmes</a:t>
            </a:r>
            <a:endParaRPr altLang="fr-FR" sz="3200" dirty="0">
              <a:solidFill>
                <a:schemeClr val="tx1"/>
              </a:solidFill>
            </a:endParaRPr>
          </a:p>
        </p:txBody>
      </p:sp>
      <p:sp>
        <p:nvSpPr>
          <p:cNvPr id="3" name="Rectangle avec flèche vers le bas 2">
            <a:extLst>
              <a:ext uri="{FF2B5EF4-FFF2-40B4-BE49-F238E27FC236}">
                <a16:creationId xmlns:a16="http://schemas.microsoft.com/office/drawing/2014/main" id="{4F20DDDF-6C89-4FB8-8C4E-FED4CA68A5B9}"/>
              </a:ext>
            </a:extLst>
          </p:cNvPr>
          <p:cNvSpPr/>
          <p:nvPr/>
        </p:nvSpPr>
        <p:spPr>
          <a:xfrm>
            <a:off x="2397125" y="928688"/>
            <a:ext cx="1403350" cy="97313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COFDM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1811BAC-A75B-46A0-95F4-DD9365013883}"/>
              </a:ext>
            </a:extLst>
          </p:cNvPr>
          <p:cNvCxnSpPr>
            <a:cxnSpLocks/>
          </p:cNvCxnSpPr>
          <p:nvPr/>
        </p:nvCxnSpPr>
        <p:spPr>
          <a:xfrm>
            <a:off x="3117850" y="1976438"/>
            <a:ext cx="88900" cy="704850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rc 5">
            <a:extLst>
              <a:ext uri="{FF2B5EF4-FFF2-40B4-BE49-F238E27FC236}">
                <a16:creationId xmlns:a16="http://schemas.microsoft.com/office/drawing/2014/main" id="{F4B6A0A5-E079-4F97-8CCF-A554197AFDD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800475" y="1244846"/>
            <a:ext cx="1000113" cy="330497"/>
          </a:xfrm>
          <a:prstGeom prst="curvedConnector3">
            <a:avLst>
              <a:gd name="adj1" fmla="val 50000"/>
            </a:avLst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en arc 6">
            <a:extLst>
              <a:ext uri="{FF2B5EF4-FFF2-40B4-BE49-F238E27FC236}">
                <a16:creationId xmlns:a16="http://schemas.microsoft.com/office/drawing/2014/main" id="{316EAFF5-BC54-41C5-86AC-60980EB34F07}"/>
              </a:ext>
            </a:extLst>
          </p:cNvPr>
          <p:cNvCxnSpPr>
            <a:cxnSpLocks/>
            <a:stCxn id="10" idx="2"/>
            <a:endCxn id="0" idx="3"/>
          </p:cNvCxnSpPr>
          <p:nvPr/>
        </p:nvCxnSpPr>
        <p:spPr>
          <a:xfrm rot="10800000">
            <a:off x="1963740" y="3198816"/>
            <a:ext cx="507999" cy="161129"/>
          </a:xfrm>
          <a:prstGeom prst="curvedConnector3">
            <a:avLst/>
          </a:prstGeom>
          <a:ln w="111125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rc 7">
            <a:extLst>
              <a:ext uri="{FF2B5EF4-FFF2-40B4-BE49-F238E27FC236}">
                <a16:creationId xmlns:a16="http://schemas.microsoft.com/office/drawing/2014/main" id="{4A511A3A-F40B-4CE4-AA7A-339FD3446D32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3869937" y="5611019"/>
            <a:ext cx="527050" cy="53182"/>
          </a:xfrm>
          <a:prstGeom prst="curvedConnector3">
            <a:avLst/>
          </a:prstGeom>
          <a:ln w="111125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9" name="Groupe 8">
            <a:extLst>
              <a:ext uri="{FF2B5EF4-FFF2-40B4-BE49-F238E27FC236}">
                <a16:creationId xmlns:a16="http://schemas.microsoft.com/office/drawing/2014/main" id="{ED7F6FDB-1959-485B-905D-53673C7A25C6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2706688"/>
            <a:ext cx="1360488" cy="1306512"/>
            <a:chOff x="2071192" y="1964811"/>
            <a:chExt cx="1353489" cy="1176651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7A1418A-B447-4D3B-ADDD-B60527A88C93}"/>
                </a:ext>
              </a:extLst>
            </p:cNvPr>
            <p:cNvSpPr/>
            <p:nvPr/>
          </p:nvSpPr>
          <p:spPr>
            <a:xfrm>
              <a:off x="2071192" y="1964811"/>
              <a:ext cx="1353489" cy="1176651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F4BCEC26-E03D-4595-9394-BB871488D207}"/>
                </a:ext>
              </a:extLst>
            </p:cNvPr>
            <p:cNvSpPr txBox="1"/>
            <p:nvPr/>
          </p:nvSpPr>
          <p:spPr>
            <a:xfrm>
              <a:off x="2270188" y="2186416"/>
              <a:ext cx="955497" cy="832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/>
                <a:t>Diffusion</a:t>
              </a:r>
            </a:p>
          </p:txBody>
        </p:sp>
      </p:grpSp>
      <p:grpSp>
        <p:nvGrpSpPr>
          <p:cNvPr id="8200" name="Groupe 11">
            <a:extLst>
              <a:ext uri="{FF2B5EF4-FFF2-40B4-BE49-F238E27FC236}">
                <a16:creationId xmlns:a16="http://schemas.microsoft.com/office/drawing/2014/main" id="{D37CF3E4-5918-403C-BAAD-8006AF4FF294}"/>
              </a:ext>
            </a:extLst>
          </p:cNvPr>
          <p:cNvGrpSpPr>
            <a:grpSpLocks/>
          </p:cNvGrpSpPr>
          <p:nvPr/>
        </p:nvGrpSpPr>
        <p:grpSpPr bwMode="auto">
          <a:xfrm>
            <a:off x="2466587" y="5006976"/>
            <a:ext cx="1403350" cy="1314450"/>
            <a:chOff x="1443436" y="4177591"/>
            <a:chExt cx="1793643" cy="1673105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B2CED33-1E28-4B20-858B-50EDEDC0CD09}"/>
                </a:ext>
              </a:extLst>
            </p:cNvPr>
            <p:cNvSpPr/>
            <p:nvPr/>
          </p:nvSpPr>
          <p:spPr>
            <a:xfrm>
              <a:off x="1443436" y="4177591"/>
              <a:ext cx="1793643" cy="1673105"/>
            </a:xfrm>
            <a:prstGeom prst="ellipse">
              <a:avLst/>
            </a:prstGeom>
            <a:solidFill>
              <a:prstClr val="white">
                <a:alpha val="90000"/>
                <a:tint val="40000"/>
                <a:hueOff val="0"/>
                <a:satOff val="0"/>
                <a:lumOff val="0"/>
                <a:alphaOff val="0"/>
              </a:prstClr>
            </a:solidFill>
            <a:ln w="25400" cap="flat" cmpd="sng" algn="ctr">
              <a:solidFill>
                <a:srgbClr val="FF6600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6240C38B-15B9-4F7F-A756-285FF3E87A04}"/>
                </a:ext>
              </a:extLst>
            </p:cNvPr>
            <p:cNvSpPr txBox="1"/>
            <p:nvPr/>
          </p:nvSpPr>
          <p:spPr>
            <a:xfrm>
              <a:off x="1687854" y="4385718"/>
              <a:ext cx="1268131" cy="118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Filaire</a:t>
              </a: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Sans fil</a:t>
              </a:r>
            </a:p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domestique</a:t>
              </a:r>
            </a:p>
          </p:txBody>
        </p:sp>
      </p:grpSp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6A04B8FB-AA6B-40CB-B75E-7FBC82BFC0B7}"/>
              </a:ext>
            </a:extLst>
          </p:cNvPr>
          <p:cNvCxnSpPr>
            <a:cxnSpLocks/>
          </p:cNvCxnSpPr>
          <p:nvPr/>
        </p:nvCxnSpPr>
        <p:spPr>
          <a:xfrm rot="10800000">
            <a:off x="1482725" y="7092950"/>
            <a:ext cx="1008063" cy="658813"/>
          </a:xfrm>
          <a:prstGeom prst="curvedConnector3">
            <a:avLst/>
          </a:prstGeom>
          <a:ln w="111125" cap="sq" cmpd="tri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Image 22">
            <a:extLst>
              <a:ext uri="{FF2B5EF4-FFF2-40B4-BE49-F238E27FC236}">
                <a16:creationId xmlns:a16="http://schemas.microsoft.com/office/drawing/2014/main" id="{1742E91E-863D-4675-93A2-9153AEA0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5463014"/>
            <a:ext cx="1009984" cy="66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http://www.logo00.com/logo-wifi/logo-wifi.jpg">
            <a:extLst>
              <a:ext uri="{FF2B5EF4-FFF2-40B4-BE49-F238E27FC236}">
                <a16:creationId xmlns:a16="http://schemas.microsoft.com/office/drawing/2014/main" id="{00A3C3F8-EF24-44DC-834C-2ACD934A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17" y="5403058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00B0AE0-055E-4A51-B1FA-A41CC9F7B973}"/>
              </a:ext>
            </a:extLst>
          </p:cNvPr>
          <p:cNvSpPr txBox="1"/>
          <p:nvPr/>
        </p:nvSpPr>
        <p:spPr>
          <a:xfrm>
            <a:off x="4450973" y="6072188"/>
            <a:ext cx="6992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ln>
                  <a:solidFill>
                    <a:schemeClr val="accent1">
                      <a:shade val="80000"/>
                      <a:hueOff val="0"/>
                      <a:satOff val="0"/>
                      <a:lumOff val="0"/>
                    </a:schemeClr>
                  </a:solidFill>
                </a:ln>
                <a:latin typeface="Helvetica 55 Roman" pitchFamily="2" charset="0"/>
              </a:rPr>
              <a:t>CPL</a:t>
            </a:r>
          </a:p>
        </p:txBody>
      </p:sp>
      <p:pic>
        <p:nvPicPr>
          <p:cNvPr id="8205" name="Image 26">
            <a:extLst>
              <a:ext uri="{FF2B5EF4-FFF2-40B4-BE49-F238E27FC236}">
                <a16:creationId xmlns:a16="http://schemas.microsoft.com/office/drawing/2014/main" id="{0651C9C9-BB23-4EB1-B0C5-1686CD9C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448425"/>
            <a:ext cx="13414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Rectangle 27">
            <a:extLst>
              <a:ext uri="{FF2B5EF4-FFF2-40B4-BE49-F238E27FC236}">
                <a16:creationId xmlns:a16="http://schemas.microsoft.com/office/drawing/2014/main" id="{08554D4F-59EA-4685-A602-472473ACCEF0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2565400"/>
            <a:ext cx="1549400" cy="1866900"/>
            <a:chOff x="216" y="1616"/>
            <a:chExt cx="976" cy="1176"/>
          </a:xfrm>
        </p:grpSpPr>
        <p:pic>
          <p:nvPicPr>
            <p:cNvPr id="8206" name="Rectangle 27">
              <a:extLst>
                <a:ext uri="{FF2B5EF4-FFF2-40B4-BE49-F238E27FC236}">
                  <a16:creationId xmlns:a16="http://schemas.microsoft.com/office/drawing/2014/main" id="{F451452A-FD21-43DF-9DA6-6CE83EABB3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616"/>
              <a:ext cx="976" cy="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Text Box 15">
              <a:extLst>
                <a:ext uri="{FF2B5EF4-FFF2-40B4-BE49-F238E27FC236}">
                  <a16:creationId xmlns:a16="http://schemas.microsoft.com/office/drawing/2014/main" id="{F2EDE39C-F8BA-4DAC-AAED-6113E374E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" y="1625"/>
              <a:ext cx="953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8209" name="Picture 2" descr="http://img.clubic.com/05544553-photo-logo-4g-orange.jpg">
            <a:extLst>
              <a:ext uri="{FF2B5EF4-FFF2-40B4-BE49-F238E27FC236}">
                <a16:creationId xmlns:a16="http://schemas.microsoft.com/office/drawing/2014/main" id="{30489136-1916-4312-8ABB-E0FBF2041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923213"/>
            <a:ext cx="6223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4" descr="Résultat de recherche d'images pour &quot;logo 5G&quot;">
            <a:extLst>
              <a:ext uri="{FF2B5EF4-FFF2-40B4-BE49-F238E27FC236}">
                <a16:creationId xmlns:a16="http://schemas.microsoft.com/office/drawing/2014/main" id="{E1CCDCA2-F536-44B6-B9A8-D1D13225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474075"/>
            <a:ext cx="736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0" descr="C:\Users\BUEL5461\Documents\Données pro\expo TV numérique\panneaux réseau\dvb-t.png">
            <a:extLst>
              <a:ext uri="{FF2B5EF4-FFF2-40B4-BE49-F238E27FC236}">
                <a16:creationId xmlns:a16="http://schemas.microsoft.com/office/drawing/2014/main" id="{E3756A5B-A10B-4695-ACAA-592E162A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750"/>
            <a:ext cx="758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54EF16FA-570D-4BDF-82FE-1E9466A5F4E6}"/>
              </a:ext>
            </a:extLst>
          </p:cNvPr>
          <p:cNvSpPr txBox="1"/>
          <p:nvPr/>
        </p:nvSpPr>
        <p:spPr>
          <a:xfrm>
            <a:off x="4397374" y="5068642"/>
            <a:ext cx="8851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ln>
                  <a:solidFill>
                    <a:schemeClr val="accent1">
                      <a:shade val="80000"/>
                      <a:hueOff val="0"/>
                      <a:satOff val="0"/>
                      <a:lumOff val="0"/>
                    </a:schemeClr>
                  </a:solidFill>
                </a:ln>
                <a:latin typeface="Helvetica 55 Roman" pitchFamily="2" charset="0"/>
              </a:rPr>
              <a:t>ADSL</a:t>
            </a:r>
          </a:p>
        </p:txBody>
      </p:sp>
      <p:pic>
        <p:nvPicPr>
          <p:cNvPr id="8214" name="Image 38">
            <a:extLst>
              <a:ext uri="{FF2B5EF4-FFF2-40B4-BE49-F238E27FC236}">
                <a16:creationId xmlns:a16="http://schemas.microsoft.com/office/drawing/2014/main" id="{B89E472A-5E12-4C48-A75D-A7A1142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2770188"/>
            <a:ext cx="8778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9" descr="C:\Users\BUEL5461\Documents\Données pro\expo TV numérique\panneaux réseau\dvb-t2.png">
            <a:extLst>
              <a:ext uri="{FF2B5EF4-FFF2-40B4-BE49-F238E27FC236}">
                <a16:creationId xmlns:a16="http://schemas.microsoft.com/office/drawing/2014/main" id="{0041F430-213F-4319-9935-E63F1992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141913"/>
            <a:ext cx="8175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ZoneTexte 41">
            <a:extLst>
              <a:ext uri="{FF2B5EF4-FFF2-40B4-BE49-F238E27FC236}">
                <a16:creationId xmlns:a16="http://schemas.microsoft.com/office/drawing/2014/main" id="{95A5FED5-1A21-41A0-8612-CFC7B776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55" y="8562976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2019</a:t>
            </a:r>
          </a:p>
        </p:txBody>
      </p:sp>
      <p:sp>
        <p:nvSpPr>
          <p:cNvPr id="8217" name="ZoneTexte 42">
            <a:extLst>
              <a:ext uri="{FF2B5EF4-FFF2-40B4-BE49-F238E27FC236}">
                <a16:creationId xmlns:a16="http://schemas.microsoft.com/office/drawing/2014/main" id="{49F35292-22CB-444C-89B8-9E45616A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834" y="6086356"/>
            <a:ext cx="7296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2005</a:t>
            </a:r>
          </a:p>
        </p:txBody>
      </p:sp>
      <p:sp>
        <p:nvSpPr>
          <p:cNvPr id="8218" name="ZoneTexte 43">
            <a:extLst>
              <a:ext uri="{FF2B5EF4-FFF2-40B4-BE49-F238E27FC236}">
                <a16:creationId xmlns:a16="http://schemas.microsoft.com/office/drawing/2014/main" id="{8A674AE6-75A1-4066-9DF7-2ED80BD39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834" y="5055728"/>
            <a:ext cx="7302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1992</a:t>
            </a:r>
          </a:p>
        </p:txBody>
      </p:sp>
      <p:sp>
        <p:nvSpPr>
          <p:cNvPr id="8219" name="ZoneTexte 44">
            <a:extLst>
              <a:ext uri="{FF2B5EF4-FFF2-40B4-BE49-F238E27FC236}">
                <a16:creationId xmlns:a16="http://schemas.microsoft.com/office/drawing/2014/main" id="{07FFE6D5-D5A7-4FB4-847D-1783FF22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646" y="5585369"/>
            <a:ext cx="7286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1999</a:t>
            </a:r>
          </a:p>
        </p:txBody>
      </p:sp>
      <p:sp>
        <p:nvSpPr>
          <p:cNvPr id="8220" name="ZoneTexte 45">
            <a:extLst>
              <a:ext uri="{FF2B5EF4-FFF2-40B4-BE49-F238E27FC236}">
                <a16:creationId xmlns:a16="http://schemas.microsoft.com/office/drawing/2014/main" id="{40FE5FFF-5A8A-49A0-A5E6-A2B7A2C8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692" y="7937500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2009</a:t>
            </a:r>
          </a:p>
        </p:txBody>
      </p:sp>
      <p:sp>
        <p:nvSpPr>
          <p:cNvPr id="8221" name="ZoneTexte 46">
            <a:extLst>
              <a:ext uri="{FF2B5EF4-FFF2-40B4-BE49-F238E27FC236}">
                <a16:creationId xmlns:a16="http://schemas.microsoft.com/office/drawing/2014/main" id="{698C525C-2DBE-4E43-96E7-AF8B7AF2F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299" y="5048641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2009</a:t>
            </a:r>
          </a:p>
        </p:txBody>
      </p:sp>
      <p:sp>
        <p:nvSpPr>
          <p:cNvPr id="8222" name="ZoneTexte 47">
            <a:extLst>
              <a:ext uri="{FF2B5EF4-FFF2-40B4-BE49-F238E27FC236}">
                <a16:creationId xmlns:a16="http://schemas.microsoft.com/office/drawing/2014/main" id="{6CAE9869-E24A-44BA-8A63-7C2CB65F0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67" y="4518024"/>
            <a:ext cx="7286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1997</a:t>
            </a:r>
          </a:p>
        </p:txBody>
      </p:sp>
      <p:pic>
        <p:nvPicPr>
          <p:cNvPr id="8223" name="Image 49">
            <a:extLst>
              <a:ext uri="{FF2B5EF4-FFF2-40B4-BE49-F238E27FC236}">
                <a16:creationId xmlns:a16="http://schemas.microsoft.com/office/drawing/2014/main" id="{DE0A5919-CB33-4981-B3EC-0112DDEC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190750"/>
            <a:ext cx="12207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ZoneTexte 50">
            <a:extLst>
              <a:ext uri="{FF2B5EF4-FFF2-40B4-BE49-F238E27FC236}">
                <a16:creationId xmlns:a16="http://schemas.microsoft.com/office/drawing/2014/main" id="{7F32F3F6-D27E-4543-A341-03F4FBB0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2857500"/>
            <a:ext cx="7296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2007</a:t>
            </a:r>
          </a:p>
        </p:txBody>
      </p:sp>
      <p:sp>
        <p:nvSpPr>
          <p:cNvPr id="8225" name="ZoneTexte 51">
            <a:extLst>
              <a:ext uri="{FF2B5EF4-FFF2-40B4-BE49-F238E27FC236}">
                <a16:creationId xmlns:a16="http://schemas.microsoft.com/office/drawing/2014/main" id="{550AB794-1402-42CE-99DA-88C3535D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978" y="2250281"/>
            <a:ext cx="730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1995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EC5FC9C8-CE36-46DC-9FD3-D39AB1BC376E}"/>
              </a:ext>
            </a:extLst>
          </p:cNvPr>
          <p:cNvCxnSpPr/>
          <p:nvPr/>
        </p:nvCxnSpPr>
        <p:spPr>
          <a:xfrm>
            <a:off x="3206750" y="9093200"/>
            <a:ext cx="0" cy="684213"/>
          </a:xfrm>
          <a:prstGeom prst="line">
            <a:avLst/>
          </a:prstGeom>
          <a:ln w="571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7" name="ZoneTexte 1">
            <a:extLst>
              <a:ext uri="{FF2B5EF4-FFF2-40B4-BE49-F238E27FC236}">
                <a16:creationId xmlns:a16="http://schemas.microsoft.com/office/drawing/2014/main" id="{61C0D474-1534-49E2-B3DE-8A28AE51A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901700"/>
            <a:ext cx="23828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800" dirty="0"/>
              <a:t>Conçu initialement pour le DAB, le COFDM est déployé pour la Télévision Numérique  : la TNT</a:t>
            </a:r>
          </a:p>
        </p:txBody>
      </p:sp>
      <p:sp>
        <p:nvSpPr>
          <p:cNvPr id="8228" name="ZoneTexte 4">
            <a:extLst>
              <a:ext uri="{FF2B5EF4-FFF2-40B4-BE49-F238E27FC236}">
                <a16:creationId xmlns:a16="http://schemas.microsoft.com/office/drawing/2014/main" id="{2E6813B1-F2CC-4C4D-8613-2C5F955B1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3513138"/>
            <a:ext cx="2870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800" dirty="0"/>
              <a:t>Utilisé dans le  même temps pour l’ADSL, il permet ensuite les montées en débit du WIFI et du CPL</a:t>
            </a:r>
          </a:p>
        </p:txBody>
      </p:sp>
      <p:sp>
        <p:nvSpPr>
          <p:cNvPr id="8229" name="ZoneTexte 14">
            <a:extLst>
              <a:ext uri="{FF2B5EF4-FFF2-40B4-BE49-F238E27FC236}">
                <a16:creationId xmlns:a16="http://schemas.microsoft.com/office/drawing/2014/main" id="{DA96FE97-F1CD-49A8-BE4F-E5B92DD8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7593013"/>
            <a:ext cx="25336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dirty="0"/>
              <a:t>Pour les mobiles, il est la clé du passage de la 3G à la 4G puis la 5G</a:t>
            </a:r>
          </a:p>
        </p:txBody>
      </p:sp>
      <p:pic>
        <p:nvPicPr>
          <p:cNvPr id="8230" name="Image 4">
            <a:extLst>
              <a:ext uri="{FF2B5EF4-FFF2-40B4-BE49-F238E27FC236}">
                <a16:creationId xmlns:a16="http://schemas.microsoft.com/office/drawing/2014/main" id="{DAB3318D-A0C4-4383-B0DB-79A32FC7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86013"/>
            <a:ext cx="8207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e 11">
            <a:extLst>
              <a:ext uri="{FF2B5EF4-FFF2-40B4-BE49-F238E27FC236}">
                <a16:creationId xmlns:a16="http://schemas.microsoft.com/office/drawing/2014/main" id="{4228ADAF-002A-40FD-AC91-EA6039E4E96D}"/>
              </a:ext>
            </a:extLst>
          </p:cNvPr>
          <p:cNvGrpSpPr>
            <a:grpSpLocks/>
          </p:cNvGrpSpPr>
          <p:nvPr/>
        </p:nvGrpSpPr>
        <p:grpSpPr bwMode="auto">
          <a:xfrm>
            <a:off x="2475707" y="7169151"/>
            <a:ext cx="1403350" cy="1314450"/>
            <a:chOff x="1443436" y="4177591"/>
            <a:chExt cx="1793643" cy="1673105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1E459B52-F868-4147-B047-56B3C2F53900}"/>
                </a:ext>
              </a:extLst>
            </p:cNvPr>
            <p:cNvSpPr/>
            <p:nvPr/>
          </p:nvSpPr>
          <p:spPr>
            <a:xfrm>
              <a:off x="1443436" y="4177591"/>
              <a:ext cx="1793643" cy="1673105"/>
            </a:xfrm>
            <a:prstGeom prst="ellipse">
              <a:avLst/>
            </a:prstGeom>
            <a:solidFill>
              <a:prstClr val="white">
                <a:alpha val="90000"/>
                <a:tint val="40000"/>
                <a:hueOff val="0"/>
                <a:satOff val="0"/>
                <a:lumOff val="0"/>
                <a:alphaOff val="0"/>
              </a:prstClr>
            </a:solidFill>
            <a:ln w="25400" cap="flat" cmpd="sng" algn="ctr">
              <a:solidFill>
                <a:srgbClr val="FF6600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Ellipse 4">
              <a:extLst>
                <a:ext uri="{FF2B5EF4-FFF2-40B4-BE49-F238E27FC236}">
                  <a16:creationId xmlns:a16="http://schemas.microsoft.com/office/drawing/2014/main" id="{FE60BA29-2231-4F7E-B48C-A22A86E9EAB1}"/>
                </a:ext>
              </a:extLst>
            </p:cNvPr>
            <p:cNvSpPr txBox="1"/>
            <p:nvPr/>
          </p:nvSpPr>
          <p:spPr>
            <a:xfrm>
              <a:off x="1687854" y="4385718"/>
              <a:ext cx="1268131" cy="118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Mobile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B5D7B44-E3B3-7D4F-BCDA-AD1D472DD2E9}"/>
              </a:ext>
            </a:extLst>
          </p:cNvPr>
          <p:cNvSpPr txBox="1"/>
          <p:nvPr/>
        </p:nvSpPr>
        <p:spPr>
          <a:xfrm>
            <a:off x="681675" y="9050992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Note : Dates de finalisation des normes;</a:t>
            </a:r>
          </a:p>
          <a:p>
            <a:r>
              <a:rPr lang="fr-FR" sz="1400" dirty="0"/>
              <a:t> les publications formelles peuvent être plus tardives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range 00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66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ange standard">
      <a:majorFont>
        <a:latin typeface="Helvetica 55 Roman"/>
        <a:ea typeface=""/>
        <a:cs typeface=""/>
      </a:majorFont>
      <a:minorFont>
        <a:latin typeface="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103</Words>
  <Application>Microsoft Macintosh PowerPoint</Application>
  <PresentationFormat>Format A4 (210 x 297 mm)</PresentationFormat>
  <Paragraphs>23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Helvetica 35 Thin</vt:lpstr>
      <vt:lpstr>Helvetica 45 Light</vt:lpstr>
      <vt:lpstr>Helvetica 55 Roman</vt:lpstr>
      <vt:lpstr>Helvetica 65 Medium</vt:lpstr>
      <vt:lpstr>Wingdings</vt:lpstr>
      <vt:lpstr>blank</vt:lpstr>
      <vt:lpstr> Le COFDM,  une technologie au cœur de nombreux systèmes</vt:lpstr>
    </vt:vector>
  </TitlesOfParts>
  <Company>ORANGE FT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FLOCH Bernard IMT/OLR</dc:creator>
  <cp:lastModifiedBy>Christiane Schwartz</cp:lastModifiedBy>
  <cp:revision>217</cp:revision>
  <cp:lastPrinted>2017-12-04T11:39:24Z</cp:lastPrinted>
  <dcterms:created xsi:type="dcterms:W3CDTF">2017-06-26T15:20:27Z</dcterms:created>
  <dcterms:modified xsi:type="dcterms:W3CDTF">2021-05-02T08:14:04Z</dcterms:modified>
</cp:coreProperties>
</file>