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8003838" cy="25201563"/>
  <p:notesSz cx="6858000" cy="9144000"/>
  <p:defaultTextStyle>
    <a:defPPr>
      <a:defRPr lang="fr-FR"/>
    </a:defPPr>
    <a:lvl1pPr marL="0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235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475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2711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6948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1184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5422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39659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3896" algn="l" defTabSz="123423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8">
          <p15:clr>
            <a:srgbClr val="A4A3A4"/>
          </p15:clr>
        </p15:guide>
        <p15:guide id="2" pos="56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C4F07"/>
    <a:srgbClr val="FC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 snapToObjects="1">
      <p:cViewPr varScale="1">
        <p:scale>
          <a:sx n="29" d="100"/>
          <a:sy n="29" d="100"/>
        </p:scale>
        <p:origin x="3264" y="320"/>
      </p:cViewPr>
      <p:guideLst>
        <p:guide orient="horz" pos="7938"/>
        <p:guide pos="56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288" y="7828821"/>
            <a:ext cx="15303262" cy="5402002"/>
          </a:xfr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577" y="14280888"/>
            <a:ext cx="12602687" cy="64403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3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9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4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557510" y="3179368"/>
            <a:ext cx="6379484" cy="67752536"/>
          </a:xfrm>
        </p:spPr>
        <p:txBody>
          <a:bodyPr vert="eaVert"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19054" y="3179368"/>
            <a:ext cx="18838392" cy="67752536"/>
          </a:xfrm>
        </p:spPr>
        <p:txBody>
          <a:bodyPr vert="eaVert"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12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2179" y="16194339"/>
            <a:ext cx="15303262" cy="5005310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2179" y="10681501"/>
            <a:ext cx="15303262" cy="5512840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23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47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27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694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118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542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3965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389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45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19053" y="18527817"/>
            <a:ext cx="12608938" cy="5240408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328057" y="18527817"/>
            <a:ext cx="12608938" cy="5240408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24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92" y="1009230"/>
            <a:ext cx="16203454" cy="4200261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0192" y="5641185"/>
            <a:ext cx="7954822" cy="2350978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235" indent="0">
              <a:buNone/>
              <a:defRPr sz="5400" b="1"/>
            </a:lvl2pPr>
            <a:lvl3pPr marL="2468475" indent="0">
              <a:buNone/>
              <a:defRPr sz="4900" b="1"/>
            </a:lvl3pPr>
            <a:lvl4pPr marL="3702711" indent="0">
              <a:buNone/>
              <a:defRPr sz="4300" b="1"/>
            </a:lvl4pPr>
            <a:lvl5pPr marL="4936948" indent="0">
              <a:buNone/>
              <a:defRPr sz="4300" b="1"/>
            </a:lvl5pPr>
            <a:lvl6pPr marL="6171184" indent="0">
              <a:buNone/>
              <a:defRPr sz="4300" b="1"/>
            </a:lvl6pPr>
            <a:lvl7pPr marL="7405422" indent="0">
              <a:buNone/>
              <a:defRPr sz="4300" b="1"/>
            </a:lvl7pPr>
            <a:lvl8pPr marL="8639659" indent="0">
              <a:buNone/>
              <a:defRPr sz="4300" b="1"/>
            </a:lvl8pPr>
            <a:lvl9pPr marL="9873896" indent="0">
              <a:buNone/>
              <a:defRPr sz="43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0192" y="7992164"/>
            <a:ext cx="7954822" cy="1452006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145700" y="5641185"/>
            <a:ext cx="7957947" cy="2350978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235" indent="0">
              <a:buNone/>
              <a:defRPr sz="5400" b="1"/>
            </a:lvl2pPr>
            <a:lvl3pPr marL="2468475" indent="0">
              <a:buNone/>
              <a:defRPr sz="4900" b="1"/>
            </a:lvl3pPr>
            <a:lvl4pPr marL="3702711" indent="0">
              <a:buNone/>
              <a:defRPr sz="4300" b="1"/>
            </a:lvl4pPr>
            <a:lvl5pPr marL="4936948" indent="0">
              <a:buNone/>
              <a:defRPr sz="4300" b="1"/>
            </a:lvl5pPr>
            <a:lvl6pPr marL="6171184" indent="0">
              <a:buNone/>
              <a:defRPr sz="4300" b="1"/>
            </a:lvl6pPr>
            <a:lvl7pPr marL="7405422" indent="0">
              <a:buNone/>
              <a:defRPr sz="4300" b="1"/>
            </a:lvl7pPr>
            <a:lvl8pPr marL="8639659" indent="0">
              <a:buNone/>
              <a:defRPr sz="4300" b="1"/>
            </a:lvl8pPr>
            <a:lvl9pPr marL="9873896" indent="0">
              <a:buNone/>
              <a:defRPr sz="43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145700" y="7992164"/>
            <a:ext cx="7957947" cy="1452006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05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7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95" y="1003397"/>
            <a:ext cx="5923139" cy="427026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39001" y="1003398"/>
            <a:ext cx="10064645" cy="21508836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0195" y="5273663"/>
            <a:ext cx="5923139" cy="17238570"/>
          </a:xfrm>
        </p:spPr>
        <p:txBody>
          <a:bodyPr/>
          <a:lstStyle>
            <a:lvl1pPr marL="0" indent="0">
              <a:buNone/>
              <a:defRPr sz="3800"/>
            </a:lvl1pPr>
            <a:lvl2pPr marL="1234235" indent="0">
              <a:buNone/>
              <a:defRPr sz="3200"/>
            </a:lvl2pPr>
            <a:lvl3pPr marL="2468475" indent="0">
              <a:buNone/>
              <a:defRPr sz="2800"/>
            </a:lvl3pPr>
            <a:lvl4pPr marL="3702711" indent="0">
              <a:buNone/>
              <a:defRPr sz="2400"/>
            </a:lvl4pPr>
            <a:lvl5pPr marL="4936948" indent="0">
              <a:buNone/>
              <a:defRPr sz="2400"/>
            </a:lvl5pPr>
            <a:lvl6pPr marL="6171184" indent="0">
              <a:buNone/>
              <a:defRPr sz="2400"/>
            </a:lvl6pPr>
            <a:lvl7pPr marL="7405422" indent="0">
              <a:buNone/>
              <a:defRPr sz="2400"/>
            </a:lvl7pPr>
            <a:lvl8pPr marL="8639659" indent="0">
              <a:buNone/>
              <a:defRPr sz="2400"/>
            </a:lvl8pPr>
            <a:lvl9pPr marL="9873896" indent="0">
              <a:buNone/>
              <a:defRPr sz="2400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880" y="17641095"/>
            <a:ext cx="10802303" cy="2082631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528880" y="2251807"/>
            <a:ext cx="10802303" cy="15120938"/>
          </a:xfrm>
        </p:spPr>
        <p:txBody>
          <a:bodyPr/>
          <a:lstStyle>
            <a:lvl1pPr marL="0" indent="0">
              <a:buNone/>
              <a:defRPr sz="8600"/>
            </a:lvl1pPr>
            <a:lvl2pPr marL="1234235" indent="0">
              <a:buNone/>
              <a:defRPr sz="7600"/>
            </a:lvl2pPr>
            <a:lvl3pPr marL="2468475" indent="0">
              <a:buNone/>
              <a:defRPr sz="6500"/>
            </a:lvl3pPr>
            <a:lvl4pPr marL="3702711" indent="0">
              <a:buNone/>
              <a:defRPr sz="5400"/>
            </a:lvl4pPr>
            <a:lvl5pPr marL="4936948" indent="0">
              <a:buNone/>
              <a:defRPr sz="5400"/>
            </a:lvl5pPr>
            <a:lvl6pPr marL="6171184" indent="0">
              <a:buNone/>
              <a:defRPr sz="5400"/>
            </a:lvl6pPr>
            <a:lvl7pPr marL="7405422" indent="0">
              <a:buNone/>
              <a:defRPr sz="5400"/>
            </a:lvl7pPr>
            <a:lvl8pPr marL="8639659" indent="0">
              <a:buNone/>
              <a:defRPr sz="5400"/>
            </a:lvl8pPr>
            <a:lvl9pPr marL="9873896" indent="0">
              <a:buNone/>
              <a:defRPr sz="5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28880" y="19723726"/>
            <a:ext cx="10802303" cy="2957681"/>
          </a:xfrm>
        </p:spPr>
        <p:txBody>
          <a:bodyPr/>
          <a:lstStyle>
            <a:lvl1pPr marL="0" indent="0">
              <a:buNone/>
              <a:defRPr sz="3800"/>
            </a:lvl1pPr>
            <a:lvl2pPr marL="1234235" indent="0">
              <a:buNone/>
              <a:defRPr sz="3200"/>
            </a:lvl2pPr>
            <a:lvl3pPr marL="2468475" indent="0">
              <a:buNone/>
              <a:defRPr sz="2800"/>
            </a:lvl3pPr>
            <a:lvl4pPr marL="3702711" indent="0">
              <a:buNone/>
              <a:defRPr sz="2400"/>
            </a:lvl4pPr>
            <a:lvl5pPr marL="4936948" indent="0">
              <a:buNone/>
              <a:defRPr sz="2400"/>
            </a:lvl5pPr>
            <a:lvl6pPr marL="6171184" indent="0">
              <a:buNone/>
              <a:defRPr sz="2400"/>
            </a:lvl6pPr>
            <a:lvl7pPr marL="7405422" indent="0">
              <a:buNone/>
              <a:defRPr sz="2400"/>
            </a:lvl7pPr>
            <a:lvl8pPr marL="8639659" indent="0">
              <a:buNone/>
              <a:defRPr sz="2400"/>
            </a:lvl8pPr>
            <a:lvl9pPr marL="9873896" indent="0">
              <a:buNone/>
              <a:defRPr sz="2400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02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00192" y="1009230"/>
            <a:ext cx="16203454" cy="4200261"/>
          </a:xfrm>
          <a:prstGeom prst="rect">
            <a:avLst/>
          </a:prstGeom>
        </p:spPr>
        <p:txBody>
          <a:bodyPr vert="horz" lIns="246847" tIns="123423" rIns="246847" bIns="123423" rtlCol="0" anchor="ctr">
            <a:normAutofit/>
          </a:bodyPr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0192" y="5880368"/>
            <a:ext cx="16203454" cy="16631867"/>
          </a:xfrm>
          <a:prstGeom prst="rect">
            <a:avLst/>
          </a:prstGeom>
        </p:spPr>
        <p:txBody>
          <a:bodyPr vert="horz" lIns="246847" tIns="123423" rIns="246847" bIns="123423" rtlCol="0">
            <a:normAutofit/>
          </a:bodyPr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00192" y="23358120"/>
            <a:ext cx="4200896" cy="1341749"/>
          </a:xfrm>
          <a:prstGeom prst="rect">
            <a:avLst/>
          </a:prstGeom>
        </p:spPr>
        <p:txBody>
          <a:bodyPr vert="horz" lIns="246847" tIns="123423" rIns="246847" bIns="123423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68C0-EF22-8F4C-97FE-CA212882C463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151313" y="23358120"/>
            <a:ext cx="5701215" cy="1341749"/>
          </a:xfrm>
          <a:prstGeom prst="rect">
            <a:avLst/>
          </a:prstGeom>
        </p:spPr>
        <p:txBody>
          <a:bodyPr vert="horz" lIns="246847" tIns="123423" rIns="246847" bIns="123423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902750" y="23358120"/>
            <a:ext cx="4200896" cy="1341749"/>
          </a:xfrm>
          <a:prstGeom prst="rect">
            <a:avLst/>
          </a:prstGeom>
        </p:spPr>
        <p:txBody>
          <a:bodyPr vert="horz" lIns="246847" tIns="123423" rIns="246847" bIns="123423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97BA-FB9E-4640-9719-A00E46C54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04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235" rtl="0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678" indent="-925678" algn="l" defTabSz="1234235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635" indent="-771398" algn="l" defTabSz="1234235" rtl="0" eaLnBrk="1" latinLnBrk="0" hangingPunct="1">
        <a:spcBef>
          <a:spcPct val="20000"/>
        </a:spcBef>
        <a:buFont typeface="Arial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5593" indent="-617118" algn="l" defTabSz="123423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30" indent="-617118" algn="l" defTabSz="1234235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065" indent="-617118" algn="l" defTabSz="1234235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8304" indent="-617118" algn="l" defTabSz="1234235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2539" indent="-617118" algn="l" defTabSz="1234235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6777" indent="-617118" algn="l" defTabSz="1234235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1014" indent="-617118" algn="l" defTabSz="1234235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235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475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2711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6948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1184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5422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39659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3896" algn="l" defTabSz="123423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900987" y="450288"/>
            <a:ext cx="16201867" cy="1344683"/>
          </a:xfrm>
          <a:prstGeom prst="rect">
            <a:avLst/>
          </a:prstGeom>
        </p:spPr>
        <p:txBody>
          <a:bodyPr vert="horz" lIns="246847" tIns="123423" rIns="246847" bIns="123423" rtlCol="0" anchor="ctr">
            <a:normAutofit fontScale="92500" lnSpcReduction="20000"/>
          </a:bodyPr>
          <a:lstStyle>
            <a:lvl1pPr algn="ctr" defTabSz="1028791" rtl="0" eaLnBrk="1" latinLnBrk="0" hangingPunct="1">
              <a:spcBef>
                <a:spcPct val="0"/>
              </a:spcBef>
              <a:buNone/>
              <a:defRPr sz="9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b="1" dirty="0">
                <a:latin typeface="Calibri" charset="0"/>
                <a:cs typeface="Helvetica" charset="0"/>
              </a:rPr>
              <a:t>Système Auditif</a:t>
            </a:r>
          </a:p>
        </p:txBody>
      </p:sp>
      <p:pic>
        <p:nvPicPr>
          <p:cNvPr id="7" name="Image 6" descr="Cochlée-fréquen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0" y="13796161"/>
            <a:ext cx="15840838" cy="11405403"/>
          </a:xfrm>
          <a:prstGeom prst="rect">
            <a:avLst/>
          </a:prstGeom>
        </p:spPr>
      </p:pic>
      <p:pic>
        <p:nvPicPr>
          <p:cNvPr id="8" name="Image 7" descr="Oreil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2784" b="-2784"/>
          <a:stretch/>
        </p:blipFill>
        <p:spPr>
          <a:xfrm>
            <a:off x="4579734" y="2030113"/>
            <a:ext cx="13424104" cy="103664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00988" y="2886226"/>
            <a:ext cx="3851931" cy="840230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3600" dirty="0"/>
              <a:t>Les vibrations sonores sont transformées en impulsions nerveuses par la cochlée. </a:t>
            </a:r>
          </a:p>
          <a:p>
            <a:r>
              <a:rPr lang="fr-FR" sz="3600" dirty="0"/>
              <a:t>L'intérieur de la cochlée est garni de cils </a:t>
            </a:r>
            <a:r>
              <a:rPr lang="fr-FR" sz="3600" dirty="0" err="1"/>
              <a:t>vibratils</a:t>
            </a:r>
            <a:r>
              <a:rPr lang="fr-FR" sz="3600" dirty="0"/>
              <a:t>  répartis en 24 zones sensibles chacune à une bande de fréquence différente.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2501" y="11346253"/>
            <a:ext cx="13931628" cy="2862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3600" dirty="0"/>
              <a:t>À l'intérieur d'une de ces zones, l'excitation d'un groupe de cils sensible à une fréquence donnée gène la vibration des autres cils de la même zone : c'est le phénomène de masquage de sons faibles par les sons forts de la même bande (</a:t>
            </a:r>
            <a:r>
              <a:rPr lang="fr-FR" sz="3600"/>
              <a:t>dite bande </a:t>
            </a:r>
            <a:r>
              <a:rPr lang="fr-FR" sz="3600" dirty="0"/>
              <a:t>de </a:t>
            </a:r>
            <a:r>
              <a:rPr lang="fr-FR" sz="3600" dirty="0" err="1"/>
              <a:t>Bark</a:t>
            </a:r>
            <a:r>
              <a:rPr lang="fr-FR" sz="3600" dirty="0"/>
              <a:t>)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44320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86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MARTI</dc:creator>
  <cp:lastModifiedBy>Christiane Schwartz</cp:lastModifiedBy>
  <cp:revision>26</cp:revision>
  <cp:lastPrinted>2021-01-07T10:32:14Z</cp:lastPrinted>
  <dcterms:created xsi:type="dcterms:W3CDTF">2020-11-12T12:30:11Z</dcterms:created>
  <dcterms:modified xsi:type="dcterms:W3CDTF">2021-04-21T07:16:54Z</dcterms:modified>
</cp:coreProperties>
</file>