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</p:sldIdLst>
  <p:sldSz cx="18003838" cy="25201563"/>
  <p:notesSz cx="6858000" cy="9144000"/>
  <p:defaultTextStyle>
    <a:defPPr>
      <a:defRPr lang="fr-FR"/>
    </a:defPPr>
    <a:lvl1pPr marL="0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34235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68475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702711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36948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71184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405422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639659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73896" algn="l" defTabSz="1234235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7938">
          <p15:clr>
            <a:srgbClr val="A4A3A4"/>
          </p15:clr>
        </p15:guide>
        <p15:guide id="2" pos="567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clrMru>
    <a:srgbClr val="FC4F07"/>
    <a:srgbClr val="FC000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78"/>
  </p:normalViewPr>
  <p:slideViewPr>
    <p:cSldViewPr snapToGrid="0" snapToObjects="1">
      <p:cViewPr varScale="1">
        <p:scale>
          <a:sx n="29" d="100"/>
          <a:sy n="29" d="100"/>
        </p:scale>
        <p:origin x="3264" y="320"/>
      </p:cViewPr>
      <p:guideLst>
        <p:guide orient="horz" pos="7938"/>
        <p:guide pos="56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50288" y="7828821"/>
            <a:ext cx="15303262" cy="5402002"/>
          </a:xfrm>
        </p:spPr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700577" y="14280888"/>
            <a:ext cx="12602687" cy="644039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342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684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7027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369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711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4054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63965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738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x-none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02994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2438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0557510" y="3179368"/>
            <a:ext cx="6379484" cy="67752536"/>
          </a:xfrm>
        </p:spPr>
        <p:txBody>
          <a:bodyPr vert="eaVert"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419054" y="3179368"/>
            <a:ext cx="18838392" cy="67752536"/>
          </a:xfrm>
        </p:spPr>
        <p:txBody>
          <a:bodyPr vert="eaVert"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40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1284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422179" y="16194339"/>
            <a:ext cx="15303262" cy="500531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422179" y="10681501"/>
            <a:ext cx="15303262" cy="5512840"/>
          </a:xfrm>
        </p:spPr>
        <p:txBody>
          <a:bodyPr anchor="b"/>
          <a:lstStyle>
            <a:lvl1pPr marL="0" indent="0">
              <a:buNone/>
              <a:defRPr sz="5400">
                <a:solidFill>
                  <a:schemeClr val="tx1">
                    <a:tint val="75000"/>
                  </a:schemeClr>
                </a:solidFill>
              </a:defRPr>
            </a:lvl1pPr>
            <a:lvl2pPr marL="1234235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68475" indent="0">
              <a:buNone/>
              <a:defRPr sz="4300">
                <a:solidFill>
                  <a:schemeClr val="tx1">
                    <a:tint val="75000"/>
                  </a:schemeClr>
                </a:solidFill>
              </a:defRPr>
            </a:lvl3pPr>
            <a:lvl4pPr marL="370271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3694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7118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405422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639659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7389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54531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419053" y="18527817"/>
            <a:ext cx="12608938" cy="5240408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4328057" y="18527817"/>
            <a:ext cx="12608938" cy="52404085"/>
          </a:xfrm>
        </p:spPr>
        <p:txBody>
          <a:bodyPr/>
          <a:lstStyle>
            <a:lvl1pPr>
              <a:defRPr sz="7600"/>
            </a:lvl1pPr>
            <a:lvl2pPr>
              <a:defRPr sz="6500"/>
            </a:lvl2pPr>
            <a:lvl3pPr>
              <a:defRPr sz="54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372472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00192" y="1009230"/>
            <a:ext cx="16203454" cy="4200261"/>
          </a:xfrm>
        </p:spPr>
        <p:txBody>
          <a:bodyPr/>
          <a:lstStyle>
            <a:lvl1pPr>
              <a:defRPr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00192" y="5641185"/>
            <a:ext cx="7954822" cy="2350978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235" indent="0">
              <a:buNone/>
              <a:defRPr sz="5400" b="1"/>
            </a:lvl2pPr>
            <a:lvl3pPr marL="2468475" indent="0">
              <a:buNone/>
              <a:defRPr sz="4900" b="1"/>
            </a:lvl3pPr>
            <a:lvl4pPr marL="3702711" indent="0">
              <a:buNone/>
              <a:defRPr sz="4300" b="1"/>
            </a:lvl4pPr>
            <a:lvl5pPr marL="4936948" indent="0">
              <a:buNone/>
              <a:defRPr sz="4300" b="1"/>
            </a:lvl5pPr>
            <a:lvl6pPr marL="6171184" indent="0">
              <a:buNone/>
              <a:defRPr sz="4300" b="1"/>
            </a:lvl6pPr>
            <a:lvl7pPr marL="7405422" indent="0">
              <a:buNone/>
              <a:defRPr sz="4300" b="1"/>
            </a:lvl7pPr>
            <a:lvl8pPr marL="8639659" indent="0">
              <a:buNone/>
              <a:defRPr sz="4300" b="1"/>
            </a:lvl8pPr>
            <a:lvl9pPr marL="9873896" indent="0">
              <a:buNone/>
              <a:defRPr sz="4300" b="1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900192" y="7992164"/>
            <a:ext cx="7954822" cy="14520069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9145700" y="5641185"/>
            <a:ext cx="7957947" cy="2350978"/>
          </a:xfrm>
        </p:spPr>
        <p:txBody>
          <a:bodyPr anchor="b"/>
          <a:lstStyle>
            <a:lvl1pPr marL="0" indent="0">
              <a:buNone/>
              <a:defRPr sz="6500" b="1"/>
            </a:lvl1pPr>
            <a:lvl2pPr marL="1234235" indent="0">
              <a:buNone/>
              <a:defRPr sz="5400" b="1"/>
            </a:lvl2pPr>
            <a:lvl3pPr marL="2468475" indent="0">
              <a:buNone/>
              <a:defRPr sz="4900" b="1"/>
            </a:lvl3pPr>
            <a:lvl4pPr marL="3702711" indent="0">
              <a:buNone/>
              <a:defRPr sz="4300" b="1"/>
            </a:lvl4pPr>
            <a:lvl5pPr marL="4936948" indent="0">
              <a:buNone/>
              <a:defRPr sz="4300" b="1"/>
            </a:lvl5pPr>
            <a:lvl6pPr marL="6171184" indent="0">
              <a:buNone/>
              <a:defRPr sz="4300" b="1"/>
            </a:lvl6pPr>
            <a:lvl7pPr marL="7405422" indent="0">
              <a:buNone/>
              <a:defRPr sz="4300" b="1"/>
            </a:lvl7pPr>
            <a:lvl8pPr marL="8639659" indent="0">
              <a:buNone/>
              <a:defRPr sz="4300" b="1"/>
            </a:lvl8pPr>
            <a:lvl9pPr marL="9873896" indent="0">
              <a:buNone/>
              <a:defRPr sz="4300" b="1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9145700" y="7992164"/>
            <a:ext cx="7957947" cy="14520069"/>
          </a:xfrm>
        </p:spPr>
        <p:txBody>
          <a:bodyPr/>
          <a:lstStyle>
            <a:lvl1pPr>
              <a:defRPr sz="6500"/>
            </a:lvl1pPr>
            <a:lvl2pPr>
              <a:defRPr sz="5400"/>
            </a:lvl2pPr>
            <a:lvl3pPr>
              <a:defRPr sz="4900"/>
            </a:lvl3pPr>
            <a:lvl4pPr>
              <a:defRPr sz="4300"/>
            </a:lvl4pPr>
            <a:lvl5pPr>
              <a:defRPr sz="4300"/>
            </a:lvl5pPr>
            <a:lvl6pPr>
              <a:defRPr sz="4300"/>
            </a:lvl6pPr>
            <a:lvl7pPr>
              <a:defRPr sz="4300"/>
            </a:lvl7pPr>
            <a:lvl8pPr>
              <a:defRPr sz="4300"/>
            </a:lvl8pPr>
            <a:lvl9pPr>
              <a:defRPr sz="43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6505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02294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77737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00195" y="1003397"/>
            <a:ext cx="5923139" cy="4270265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7039001" y="1003398"/>
            <a:ext cx="10064645" cy="21508836"/>
          </a:xfrm>
        </p:spPr>
        <p:txBody>
          <a:bodyPr/>
          <a:lstStyle>
            <a:lvl1pPr>
              <a:defRPr sz="8600"/>
            </a:lvl1pPr>
            <a:lvl2pPr>
              <a:defRPr sz="7600"/>
            </a:lvl2pPr>
            <a:lvl3pPr>
              <a:defRPr sz="6500"/>
            </a:lvl3pPr>
            <a:lvl4pPr>
              <a:defRPr sz="5400"/>
            </a:lvl4pPr>
            <a:lvl5pPr>
              <a:defRPr sz="5400"/>
            </a:lvl5pPr>
            <a:lvl6pPr>
              <a:defRPr sz="5400"/>
            </a:lvl6pPr>
            <a:lvl7pPr>
              <a:defRPr sz="5400"/>
            </a:lvl7pPr>
            <a:lvl8pPr>
              <a:defRPr sz="5400"/>
            </a:lvl8pPr>
            <a:lvl9pPr>
              <a:defRPr sz="5400"/>
            </a:lvl9pPr>
          </a:lstStyle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900195" y="5273663"/>
            <a:ext cx="5923139" cy="17238570"/>
          </a:xfrm>
        </p:spPr>
        <p:txBody>
          <a:bodyPr/>
          <a:lstStyle>
            <a:lvl1pPr marL="0" indent="0">
              <a:buNone/>
              <a:defRPr sz="3800"/>
            </a:lvl1pPr>
            <a:lvl2pPr marL="1234235" indent="0">
              <a:buNone/>
              <a:defRPr sz="3200"/>
            </a:lvl2pPr>
            <a:lvl3pPr marL="2468475" indent="0">
              <a:buNone/>
              <a:defRPr sz="2800"/>
            </a:lvl3pPr>
            <a:lvl4pPr marL="3702711" indent="0">
              <a:buNone/>
              <a:defRPr sz="2400"/>
            </a:lvl4pPr>
            <a:lvl5pPr marL="4936948" indent="0">
              <a:buNone/>
              <a:defRPr sz="2400"/>
            </a:lvl5pPr>
            <a:lvl6pPr marL="6171184" indent="0">
              <a:buNone/>
              <a:defRPr sz="2400"/>
            </a:lvl6pPr>
            <a:lvl7pPr marL="7405422" indent="0">
              <a:buNone/>
              <a:defRPr sz="2400"/>
            </a:lvl7pPr>
            <a:lvl8pPr marL="8639659" indent="0">
              <a:buNone/>
              <a:defRPr sz="2400"/>
            </a:lvl8pPr>
            <a:lvl9pPr marL="9873896" indent="0">
              <a:buNone/>
              <a:defRPr sz="2400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38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528880" y="17641095"/>
            <a:ext cx="10802303" cy="2082631"/>
          </a:xfrm>
        </p:spPr>
        <p:txBody>
          <a:bodyPr anchor="b"/>
          <a:lstStyle>
            <a:lvl1pPr algn="l">
              <a:defRPr sz="5400" b="1"/>
            </a:lvl1pPr>
          </a:lstStyle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3528880" y="2251807"/>
            <a:ext cx="10802303" cy="15120938"/>
          </a:xfrm>
        </p:spPr>
        <p:txBody>
          <a:bodyPr/>
          <a:lstStyle>
            <a:lvl1pPr marL="0" indent="0">
              <a:buNone/>
              <a:defRPr sz="8600"/>
            </a:lvl1pPr>
            <a:lvl2pPr marL="1234235" indent="0">
              <a:buNone/>
              <a:defRPr sz="7600"/>
            </a:lvl2pPr>
            <a:lvl3pPr marL="2468475" indent="0">
              <a:buNone/>
              <a:defRPr sz="6500"/>
            </a:lvl3pPr>
            <a:lvl4pPr marL="3702711" indent="0">
              <a:buNone/>
              <a:defRPr sz="5400"/>
            </a:lvl4pPr>
            <a:lvl5pPr marL="4936948" indent="0">
              <a:buNone/>
              <a:defRPr sz="5400"/>
            </a:lvl5pPr>
            <a:lvl6pPr marL="6171184" indent="0">
              <a:buNone/>
              <a:defRPr sz="5400"/>
            </a:lvl6pPr>
            <a:lvl7pPr marL="7405422" indent="0">
              <a:buNone/>
              <a:defRPr sz="5400"/>
            </a:lvl7pPr>
            <a:lvl8pPr marL="8639659" indent="0">
              <a:buNone/>
              <a:defRPr sz="5400"/>
            </a:lvl8pPr>
            <a:lvl9pPr marL="9873896" indent="0">
              <a:buNone/>
              <a:defRPr sz="54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528880" y="19723726"/>
            <a:ext cx="10802303" cy="2957681"/>
          </a:xfrm>
        </p:spPr>
        <p:txBody>
          <a:bodyPr/>
          <a:lstStyle>
            <a:lvl1pPr marL="0" indent="0">
              <a:buNone/>
              <a:defRPr sz="3800"/>
            </a:lvl1pPr>
            <a:lvl2pPr marL="1234235" indent="0">
              <a:buNone/>
              <a:defRPr sz="3200"/>
            </a:lvl2pPr>
            <a:lvl3pPr marL="2468475" indent="0">
              <a:buNone/>
              <a:defRPr sz="2800"/>
            </a:lvl3pPr>
            <a:lvl4pPr marL="3702711" indent="0">
              <a:buNone/>
              <a:defRPr sz="2400"/>
            </a:lvl4pPr>
            <a:lvl5pPr marL="4936948" indent="0">
              <a:buNone/>
              <a:defRPr sz="2400"/>
            </a:lvl5pPr>
            <a:lvl6pPr marL="6171184" indent="0">
              <a:buNone/>
              <a:defRPr sz="2400"/>
            </a:lvl6pPr>
            <a:lvl7pPr marL="7405422" indent="0">
              <a:buNone/>
              <a:defRPr sz="2400"/>
            </a:lvl7pPr>
            <a:lvl8pPr marL="8639659" indent="0">
              <a:buNone/>
              <a:defRPr sz="2400"/>
            </a:lvl8pPr>
            <a:lvl9pPr marL="9873896" indent="0">
              <a:buNone/>
              <a:defRPr sz="2400"/>
            </a:lvl9pPr>
          </a:lstStyle>
          <a:p>
            <a:pPr lvl="0"/>
            <a:r>
              <a:rPr lang="x-none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028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900192" y="1009230"/>
            <a:ext cx="16203454" cy="4200261"/>
          </a:xfrm>
          <a:prstGeom prst="rect">
            <a:avLst/>
          </a:prstGeom>
        </p:spPr>
        <p:txBody>
          <a:bodyPr vert="horz" lIns="246847" tIns="123423" rIns="246847" bIns="123423" rtlCol="0" anchor="ctr">
            <a:normAutofit/>
          </a:bodyPr>
          <a:lstStyle/>
          <a:p>
            <a:r>
              <a:rPr lang="x-none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900192" y="5880368"/>
            <a:ext cx="16203454" cy="16631867"/>
          </a:xfrm>
          <a:prstGeom prst="rect">
            <a:avLst/>
          </a:prstGeom>
        </p:spPr>
        <p:txBody>
          <a:bodyPr vert="horz" lIns="246847" tIns="123423" rIns="246847" bIns="123423" rtlCol="0">
            <a:normAutofit/>
          </a:bodyPr>
          <a:lstStyle/>
          <a:p>
            <a:pPr lvl="0"/>
            <a:r>
              <a:rPr lang="x-none"/>
              <a:t>Cliquez pour modifier les styles du texte du masque</a:t>
            </a:r>
          </a:p>
          <a:p>
            <a:pPr lvl="1"/>
            <a:r>
              <a:rPr lang="x-none"/>
              <a:t>Deuxième niveau</a:t>
            </a:r>
          </a:p>
          <a:p>
            <a:pPr lvl="2"/>
            <a:r>
              <a:rPr lang="x-none"/>
              <a:t>Troisième niveau</a:t>
            </a:r>
          </a:p>
          <a:p>
            <a:pPr lvl="3"/>
            <a:r>
              <a:rPr lang="x-none"/>
              <a:t>Quatrième niveau</a:t>
            </a:r>
          </a:p>
          <a:p>
            <a:pPr lvl="4"/>
            <a:r>
              <a:rPr lang="x-none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900192" y="23358120"/>
            <a:ext cx="4200896" cy="1341749"/>
          </a:xfrm>
          <a:prstGeom prst="rect">
            <a:avLst/>
          </a:prstGeom>
        </p:spPr>
        <p:txBody>
          <a:bodyPr vert="horz" lIns="246847" tIns="123423" rIns="246847" bIns="123423" rtlCol="0" anchor="ctr"/>
          <a:lstStyle>
            <a:lvl1pPr algn="l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0368C0-EF22-8F4C-97FE-CA212882C463}" type="datetimeFigureOut">
              <a:rPr lang="fr-FR" smtClean="0"/>
              <a:t>21/04/2021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6151313" y="23358120"/>
            <a:ext cx="5701215" cy="1341749"/>
          </a:xfrm>
          <a:prstGeom prst="rect">
            <a:avLst/>
          </a:prstGeom>
        </p:spPr>
        <p:txBody>
          <a:bodyPr vert="horz" lIns="246847" tIns="123423" rIns="246847" bIns="123423" rtlCol="0" anchor="ctr"/>
          <a:lstStyle>
            <a:lvl1pPr algn="ct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12902750" y="23358120"/>
            <a:ext cx="4200896" cy="1341749"/>
          </a:xfrm>
          <a:prstGeom prst="rect">
            <a:avLst/>
          </a:prstGeom>
        </p:spPr>
        <p:txBody>
          <a:bodyPr vert="horz" lIns="246847" tIns="123423" rIns="246847" bIns="123423" rtlCol="0" anchor="ctr"/>
          <a:lstStyle>
            <a:lvl1pPr algn="r">
              <a:defRPr sz="3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CB97BA-FB9E-4640-9719-A00E46C54B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130484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234235" rtl="0" eaLnBrk="1" latinLnBrk="0" hangingPunct="1">
        <a:spcBef>
          <a:spcPct val="0"/>
        </a:spcBef>
        <a:buNone/>
        <a:defRPr sz="11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5678" indent="-925678" algn="l" defTabSz="1234235" rtl="0" eaLnBrk="1" latinLnBrk="0" hangingPunct="1">
        <a:spcBef>
          <a:spcPct val="20000"/>
        </a:spcBef>
        <a:buFont typeface="Arial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005635" indent="-771398" algn="l" defTabSz="1234235" rtl="0" eaLnBrk="1" latinLnBrk="0" hangingPunct="1">
        <a:spcBef>
          <a:spcPct val="20000"/>
        </a:spcBef>
        <a:buFont typeface="Arial"/>
        <a:buChar char="–"/>
        <a:defRPr sz="7600" kern="1200">
          <a:solidFill>
            <a:schemeClr val="tx1"/>
          </a:solidFill>
          <a:latin typeface="+mn-lt"/>
          <a:ea typeface="+mn-ea"/>
          <a:cs typeface="+mn-cs"/>
        </a:defRPr>
      </a:lvl2pPr>
      <a:lvl3pPr marL="3085593" indent="-617118" algn="l" defTabSz="1234235" rtl="0" eaLnBrk="1" latinLnBrk="0" hangingPunct="1">
        <a:spcBef>
          <a:spcPct val="20000"/>
        </a:spcBef>
        <a:buFont typeface="Arial"/>
        <a:buChar char="•"/>
        <a:defRPr sz="6500" kern="1200">
          <a:solidFill>
            <a:schemeClr val="tx1"/>
          </a:solidFill>
          <a:latin typeface="+mn-lt"/>
          <a:ea typeface="+mn-ea"/>
          <a:cs typeface="+mn-cs"/>
        </a:defRPr>
      </a:lvl3pPr>
      <a:lvl4pPr marL="4319830" indent="-617118" algn="l" defTabSz="1234235" rtl="0" eaLnBrk="1" latinLnBrk="0" hangingPunct="1">
        <a:spcBef>
          <a:spcPct val="20000"/>
        </a:spcBef>
        <a:buFont typeface="Arial"/>
        <a:buChar char="–"/>
        <a:defRPr sz="5400" kern="1200">
          <a:solidFill>
            <a:schemeClr val="tx1"/>
          </a:solidFill>
          <a:latin typeface="+mn-lt"/>
          <a:ea typeface="+mn-ea"/>
          <a:cs typeface="+mn-cs"/>
        </a:defRPr>
      </a:lvl4pPr>
      <a:lvl5pPr marL="5554065" indent="-617118" algn="l" defTabSz="1234235" rtl="0" eaLnBrk="1" latinLnBrk="0" hangingPunct="1">
        <a:spcBef>
          <a:spcPct val="20000"/>
        </a:spcBef>
        <a:buFont typeface="Arial"/>
        <a:buChar char="»"/>
        <a:defRPr sz="5400" kern="1200">
          <a:solidFill>
            <a:schemeClr val="tx1"/>
          </a:solidFill>
          <a:latin typeface="+mn-lt"/>
          <a:ea typeface="+mn-ea"/>
          <a:cs typeface="+mn-cs"/>
        </a:defRPr>
      </a:lvl5pPr>
      <a:lvl6pPr marL="6788304" indent="-617118" algn="l" defTabSz="1234235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6pPr>
      <a:lvl7pPr marL="8022539" indent="-617118" algn="l" defTabSz="1234235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7pPr>
      <a:lvl8pPr marL="9256777" indent="-617118" algn="l" defTabSz="1234235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8pPr>
      <a:lvl9pPr marL="10491014" indent="-617118" algn="l" defTabSz="1234235" rtl="0" eaLnBrk="1" latinLnBrk="0" hangingPunct="1">
        <a:spcBef>
          <a:spcPct val="20000"/>
        </a:spcBef>
        <a:buFont typeface="Arial"/>
        <a:buChar char="•"/>
        <a:defRPr sz="5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34235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68475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702711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36948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71184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405422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639659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73896" algn="l" defTabSz="1234235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1" name="Image 27" descr="S0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847"/>
          <a:stretch>
            <a:fillRect/>
          </a:stretch>
        </p:blipFill>
        <p:spPr bwMode="auto">
          <a:xfrm>
            <a:off x="811682" y="5386184"/>
            <a:ext cx="11018222" cy="46566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2" name="Titre 1"/>
          <p:cNvSpPr>
            <a:spLocks noGrp="1"/>
          </p:cNvSpPr>
          <p:nvPr>
            <p:ph type="title"/>
          </p:nvPr>
        </p:nvSpPr>
        <p:spPr>
          <a:xfrm>
            <a:off x="900986" y="1009100"/>
            <a:ext cx="16201867" cy="1770090"/>
          </a:xfrm>
        </p:spPr>
        <p:txBody>
          <a:bodyPr/>
          <a:lstStyle/>
          <a:p>
            <a:pPr eaLnBrk="1" hangingPunct="1"/>
            <a:r>
              <a:rPr lang="fr-FR" sz="9600" b="1" dirty="0">
                <a:latin typeface="Calibri" charset="0"/>
                <a:cs typeface="Helvetica" charset="0"/>
              </a:rPr>
              <a:t>Compression du son</a:t>
            </a:r>
          </a:p>
        </p:txBody>
      </p:sp>
      <p:sp>
        <p:nvSpPr>
          <p:cNvPr id="15363" name="ZoneTexte 6"/>
          <p:cNvSpPr txBox="1">
            <a:spLocks noChangeArrowheads="1"/>
          </p:cNvSpPr>
          <p:nvPr/>
        </p:nvSpPr>
        <p:spPr bwMode="auto">
          <a:xfrm>
            <a:off x="11772351" y="6147174"/>
            <a:ext cx="5499189" cy="1576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5656" tIns="117829" rIns="235656" bIns="117829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900" dirty="0">
                <a:latin typeface="Helvetica" charset="0"/>
                <a:cs typeface="Helvetica" charset="0"/>
              </a:rPr>
              <a:t>seuil de sensibilité de l</a:t>
            </a:r>
            <a:r>
              <a:rPr lang="en-US" altLang="ja-JP" sz="2900" dirty="0">
                <a:latin typeface="Helvetica" charset="0"/>
                <a:cs typeface="Helvetica" charset="0"/>
              </a:rPr>
              <a:t>′</a:t>
            </a:r>
            <a:r>
              <a:rPr lang="fr-FR" altLang="ja-JP" sz="2900" dirty="0">
                <a:latin typeface="Helvetica" charset="0"/>
                <a:cs typeface="Helvetica" charset="0"/>
              </a:rPr>
              <a:t>oreille en présence d</a:t>
            </a:r>
            <a:r>
              <a:rPr lang="en-US" altLang="ja-JP" sz="2900" dirty="0">
                <a:latin typeface="Helvetica" charset="0"/>
                <a:cs typeface="Helvetica" charset="0"/>
              </a:rPr>
              <a:t>′</a:t>
            </a:r>
            <a:r>
              <a:rPr lang="fr-FR" altLang="ja-JP" sz="2900" dirty="0">
                <a:latin typeface="Helvetica" charset="0"/>
                <a:cs typeface="Helvetica" charset="0"/>
              </a:rPr>
              <a:t>un son intense  à la fréquence 220 Hz (la 2)</a:t>
            </a:r>
            <a:endParaRPr lang="fr-FR" sz="2900" dirty="0">
              <a:latin typeface="Helvetica" charset="0"/>
              <a:cs typeface="Helvetica" charset="0"/>
            </a:endParaRPr>
          </a:p>
        </p:txBody>
      </p:sp>
      <p:sp>
        <p:nvSpPr>
          <p:cNvPr id="15364" name="ZoneTexte 9"/>
          <p:cNvSpPr txBox="1">
            <a:spLocks noChangeArrowheads="1"/>
          </p:cNvSpPr>
          <p:nvPr/>
        </p:nvSpPr>
        <p:spPr bwMode="auto">
          <a:xfrm>
            <a:off x="1665039" y="3121728"/>
            <a:ext cx="6066769" cy="14342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 marL="20638" indent="-20638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4300" dirty="0"/>
              <a:t>On tire parti des propriétés de l</a:t>
            </a:r>
            <a:r>
              <a:rPr lang="en-US" altLang="ja-JP" sz="4300" dirty="0"/>
              <a:t>′</a:t>
            </a:r>
            <a:r>
              <a:rPr lang="fr-FR" altLang="ja-JP" sz="4300" dirty="0"/>
              <a:t>audition</a:t>
            </a:r>
            <a:endParaRPr lang="fr-FR" sz="4300" dirty="0"/>
          </a:p>
        </p:txBody>
      </p:sp>
      <p:sp>
        <p:nvSpPr>
          <p:cNvPr id="15367" name="ZoneTexte 9"/>
          <p:cNvSpPr txBox="1">
            <a:spLocks noChangeArrowheads="1"/>
          </p:cNvSpPr>
          <p:nvPr/>
        </p:nvSpPr>
        <p:spPr bwMode="auto">
          <a:xfrm>
            <a:off x="1204623" y="14918592"/>
            <a:ext cx="11442916" cy="20959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09710" tIns="54855" rIns="109710" bIns="54855">
            <a:spAutoFit/>
          </a:bodyPr>
          <a:lstStyle>
            <a:lvl1pPr marL="20638" indent="-20638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4300"/>
              <a:t>Codage de chaque bande avec juste la précision nécessaire pour que le bruit de quantification soit en-dessous du seuil de perception</a:t>
            </a:r>
          </a:p>
        </p:txBody>
      </p:sp>
      <p:cxnSp>
        <p:nvCxnSpPr>
          <p:cNvPr id="21" name="Connecteur droit avec flèche 20"/>
          <p:cNvCxnSpPr>
            <a:cxnSpLocks noChangeShapeType="1"/>
          </p:cNvCxnSpPr>
          <p:nvPr/>
        </p:nvCxnSpPr>
        <p:spPr bwMode="auto">
          <a:xfrm flipH="1">
            <a:off x="4832381" y="6674870"/>
            <a:ext cx="6939971" cy="996138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pic>
        <p:nvPicPr>
          <p:cNvPr id="15369" name="Image 18" descr="installation-configuration-d-ordinateur-portable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6169" y="2586628"/>
            <a:ext cx="3742861" cy="27995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70" name="Image 21" descr="PW-2014-02-20-Commissariat-cochlear.jp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570" t="5562" r="25999" b="8423"/>
          <a:stretch>
            <a:fillRect/>
          </a:stretch>
        </p:blipFill>
        <p:spPr bwMode="auto">
          <a:xfrm>
            <a:off x="13042463" y="2888431"/>
            <a:ext cx="1383232" cy="18756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24" name="Connecteur droit 23"/>
          <p:cNvCxnSpPr>
            <a:cxnSpLocks noChangeShapeType="1"/>
          </p:cNvCxnSpPr>
          <p:nvPr/>
        </p:nvCxnSpPr>
        <p:spPr bwMode="auto">
          <a:xfrm>
            <a:off x="10926933" y="3821617"/>
            <a:ext cx="1784111" cy="0"/>
          </a:xfrm>
          <a:prstGeom prst="line">
            <a:avLst/>
          </a:prstGeom>
          <a:noFill/>
          <a:ln w="88900">
            <a:solidFill>
              <a:schemeClr val="tx1"/>
            </a:solidFill>
            <a:round/>
            <a:headEnd/>
            <a:tailEnd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15372" name="ZoneTexte 36"/>
          <p:cNvSpPr txBox="1">
            <a:spLocks noChangeArrowheads="1"/>
          </p:cNvSpPr>
          <p:nvPr/>
        </p:nvSpPr>
        <p:spPr bwMode="auto">
          <a:xfrm>
            <a:off x="4832380" y="10042853"/>
            <a:ext cx="592044" cy="40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900"/>
              <a:t>500</a:t>
            </a:r>
          </a:p>
        </p:txBody>
      </p:sp>
      <p:sp>
        <p:nvSpPr>
          <p:cNvPr id="15373" name="ZoneTexte 37"/>
          <p:cNvSpPr txBox="1">
            <a:spLocks noChangeArrowheads="1"/>
          </p:cNvSpPr>
          <p:nvPr/>
        </p:nvSpPr>
        <p:spPr bwMode="auto">
          <a:xfrm>
            <a:off x="3701187" y="10042853"/>
            <a:ext cx="592044" cy="40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900"/>
              <a:t>200</a:t>
            </a:r>
          </a:p>
        </p:txBody>
      </p:sp>
      <p:sp>
        <p:nvSpPr>
          <p:cNvPr id="15374" name="ZoneTexte 38"/>
          <p:cNvSpPr txBox="1">
            <a:spLocks noChangeArrowheads="1"/>
          </p:cNvSpPr>
          <p:nvPr/>
        </p:nvSpPr>
        <p:spPr bwMode="auto">
          <a:xfrm>
            <a:off x="8295420" y="10042853"/>
            <a:ext cx="715538" cy="40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900"/>
              <a:t>5000</a:t>
            </a:r>
          </a:p>
        </p:txBody>
      </p:sp>
      <p:sp>
        <p:nvSpPr>
          <p:cNvPr id="15375" name="ZoneTexte 39"/>
          <p:cNvSpPr txBox="1">
            <a:spLocks noChangeArrowheads="1"/>
          </p:cNvSpPr>
          <p:nvPr/>
        </p:nvSpPr>
        <p:spPr bwMode="auto">
          <a:xfrm>
            <a:off x="10335537" y="10042853"/>
            <a:ext cx="1269238" cy="40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900"/>
              <a:t>Fréquence</a:t>
            </a:r>
          </a:p>
        </p:txBody>
      </p:sp>
      <p:sp>
        <p:nvSpPr>
          <p:cNvPr id="15376" name="ZoneTexte 40"/>
          <p:cNvSpPr txBox="1">
            <a:spLocks noChangeArrowheads="1"/>
          </p:cNvSpPr>
          <p:nvPr/>
        </p:nvSpPr>
        <p:spPr bwMode="auto">
          <a:xfrm>
            <a:off x="5461482" y="10042853"/>
            <a:ext cx="715538" cy="4031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1900"/>
              <a:t>1000</a:t>
            </a:r>
          </a:p>
        </p:txBody>
      </p:sp>
      <p:pic>
        <p:nvPicPr>
          <p:cNvPr id="15378" name="Image 42" descr="S04.p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" r="824"/>
          <a:stretch>
            <a:fillRect/>
          </a:stretch>
        </p:blipFill>
        <p:spPr bwMode="auto">
          <a:xfrm>
            <a:off x="949263" y="13600258"/>
            <a:ext cx="12903545" cy="682854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79" name="ZoneTexte 6"/>
          <p:cNvSpPr txBox="1">
            <a:spLocks noChangeArrowheads="1"/>
          </p:cNvSpPr>
          <p:nvPr/>
        </p:nvSpPr>
        <p:spPr bwMode="auto">
          <a:xfrm>
            <a:off x="7985577" y="14160921"/>
            <a:ext cx="8426906" cy="1130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235656" tIns="117829" rIns="235656" bIns="117829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900" dirty="0">
                <a:latin typeface="Helvetica" charset="0"/>
                <a:cs typeface="Helvetica" charset="0"/>
              </a:rPr>
              <a:t>L</a:t>
            </a:r>
            <a:r>
              <a:rPr lang="en-US" altLang="ja-JP" sz="2900" dirty="0">
                <a:latin typeface="Helvetica" charset="0"/>
                <a:cs typeface="Helvetica" charset="0"/>
              </a:rPr>
              <a:t>′</a:t>
            </a:r>
            <a:r>
              <a:rPr lang="fr-FR" altLang="ja-JP" sz="2900" dirty="0">
                <a:latin typeface="Helvetica" charset="0"/>
                <a:cs typeface="Helvetica" charset="0"/>
              </a:rPr>
              <a:t>information pertinente pour l</a:t>
            </a:r>
            <a:r>
              <a:rPr lang="en-US" altLang="ja-JP" sz="2900" dirty="0">
                <a:latin typeface="Helvetica" charset="0"/>
                <a:cs typeface="Helvetica" charset="0"/>
              </a:rPr>
              <a:t>′</a:t>
            </a:r>
            <a:r>
              <a:rPr lang="fr-FR" altLang="ja-JP" sz="2900" dirty="0">
                <a:latin typeface="Helvetica" charset="0"/>
                <a:cs typeface="Helvetica" charset="0"/>
              </a:rPr>
              <a:t>auditeur est ce qui est au-dessus de la courbe de masquage</a:t>
            </a:r>
            <a:endParaRPr lang="fr-FR" sz="2900" dirty="0">
              <a:latin typeface="Helvetica" charset="0"/>
              <a:cs typeface="Helvetica" charset="0"/>
            </a:endParaRPr>
          </a:p>
        </p:txBody>
      </p:sp>
      <p:sp>
        <p:nvSpPr>
          <p:cNvPr id="15380" name="ZoneTexte 27"/>
          <p:cNvSpPr txBox="1">
            <a:spLocks noChangeArrowheads="1"/>
          </p:cNvSpPr>
          <p:nvPr/>
        </p:nvSpPr>
        <p:spPr bwMode="auto">
          <a:xfrm>
            <a:off x="986428" y="11943977"/>
            <a:ext cx="14617983" cy="158810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190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09710" tIns="54855" rIns="109710" bIns="54855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algn="ctr" eaLnBrk="1" hangingPunct="1"/>
            <a:r>
              <a:rPr lang="fr-FR" sz="4800" dirty="0"/>
              <a:t>Mise en œuvre d</a:t>
            </a:r>
            <a:r>
              <a:rPr lang="en-US" altLang="ja-JP" sz="4800" dirty="0"/>
              <a:t>′</a:t>
            </a:r>
            <a:r>
              <a:rPr lang="fr-FR" altLang="ja-JP" sz="4800" dirty="0"/>
              <a:t>un modèle de masquage de l</a:t>
            </a:r>
            <a:r>
              <a:rPr lang="en-US" altLang="ja-JP" sz="4800" dirty="0"/>
              <a:t>′</a:t>
            </a:r>
            <a:r>
              <a:rPr lang="fr-FR" altLang="ja-JP" sz="4800" dirty="0"/>
              <a:t>oreille bande par bande : codage en sous-bande</a:t>
            </a:r>
            <a:endParaRPr lang="fr-FR" sz="4800" dirty="0"/>
          </a:p>
        </p:txBody>
      </p:sp>
      <p:cxnSp>
        <p:nvCxnSpPr>
          <p:cNvPr id="22" name="Connecteur droit avec flèche 21"/>
          <p:cNvCxnSpPr>
            <a:cxnSpLocks noChangeShapeType="1"/>
          </p:cNvCxnSpPr>
          <p:nvPr/>
        </p:nvCxnSpPr>
        <p:spPr bwMode="auto">
          <a:xfrm flipH="1">
            <a:off x="6408733" y="8312331"/>
            <a:ext cx="5790297" cy="1204330"/>
          </a:xfrm>
          <a:prstGeom prst="straightConnector1">
            <a:avLst/>
          </a:prstGeom>
          <a:noFill/>
          <a:ln w="25400">
            <a:solidFill>
              <a:schemeClr val="tx1"/>
            </a:solidFill>
            <a:round/>
            <a:headEnd/>
            <a:tailEnd type="arrow" w="lg" len="lg"/>
          </a:ln>
          <a:effectLst>
            <a:outerShdw blurRad="63500" dist="20000" dir="5400000" rotWithShape="0">
              <a:srgbClr val="000000">
                <a:alpha val="37999"/>
              </a:srgbClr>
            </a:outerShdw>
          </a:effectLst>
          <a:extLst>
            <a:ext uri="{909E8E84-426E-40dd-AFC4-6F175D3DCCD1}">
              <a14:hiddenFill xmlns="" xmlns:a14="http://schemas.microsoft.com/office/drawing/2010/main">
                <a:noFill/>
              </a14:hiddenFill>
            </a:ext>
          </a:extLst>
        </p:spPr>
      </p:cxnSp>
      <p:sp>
        <p:nvSpPr>
          <p:cNvPr id="26" name="ZoneTexte 6"/>
          <p:cNvSpPr txBox="1">
            <a:spLocks noChangeArrowheads="1"/>
          </p:cNvSpPr>
          <p:nvPr/>
        </p:nvSpPr>
        <p:spPr bwMode="auto">
          <a:xfrm>
            <a:off x="12059449" y="7928009"/>
            <a:ext cx="5499189" cy="11305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235656" tIns="117829" rIns="235656" bIns="117829">
            <a:spAutoFit/>
          </a:bodyPr>
          <a:lstStyle>
            <a:lvl1pPr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2pPr>
            <a:lvl3pPr marL="11430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3pPr>
            <a:lvl4pPr marL="16002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4pPr>
            <a:lvl5pPr marL="2057400" indent="-228600" eaLnBrk="0" hangingPunct="0"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5pPr>
            <a:lvl6pPr marL="25146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6pPr>
            <a:lvl7pPr marL="29718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7pPr>
            <a:lvl8pPr marL="34290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8pPr>
            <a:lvl9pPr marL="3886200" indent="-228600" defTabSz="981075" eaLnBrk="0" fontAlgn="base" hangingPunct="0">
              <a:spcBef>
                <a:spcPct val="0"/>
              </a:spcBef>
              <a:spcAft>
                <a:spcPct val="0"/>
              </a:spcAft>
              <a:defRPr sz="3900">
                <a:solidFill>
                  <a:schemeClr val="tx1"/>
                </a:solidFill>
                <a:latin typeface="Calibri" charset="0"/>
                <a:ea typeface="ＭＳ Ｐゴシック" charset="0"/>
              </a:defRPr>
            </a:lvl9pPr>
          </a:lstStyle>
          <a:p>
            <a:pPr eaLnBrk="1" hangingPunct="1"/>
            <a:r>
              <a:rPr lang="fr-FR" sz="2900" dirty="0">
                <a:latin typeface="Helvetica" charset="0"/>
                <a:cs typeface="Helvetica" charset="0"/>
              </a:rPr>
              <a:t>seuil de sensibilité de l</a:t>
            </a:r>
            <a:r>
              <a:rPr lang="en-US" altLang="ja-JP" sz="2900" dirty="0">
                <a:latin typeface="Helvetica" charset="0"/>
                <a:cs typeface="Helvetica" charset="0"/>
              </a:rPr>
              <a:t>′</a:t>
            </a:r>
            <a:r>
              <a:rPr lang="fr-FR" altLang="ja-JP" sz="2900" dirty="0">
                <a:latin typeface="Helvetica" charset="0"/>
                <a:cs typeface="Helvetica" charset="0"/>
              </a:rPr>
              <a:t>oreille </a:t>
            </a:r>
            <a:r>
              <a:rPr lang="x-none" altLang="ja-JP" sz="2900" dirty="0">
                <a:latin typeface="Helvetica" charset="0"/>
                <a:cs typeface="Helvetica" charset="0"/>
              </a:rPr>
              <a:t>au repos</a:t>
            </a:r>
            <a:endParaRPr lang="fr-FR" sz="2900" dirty="0">
              <a:latin typeface="Helvetica" charset="0"/>
              <a:cs typeface="Helvetica" charset="0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1239185" y="10474487"/>
            <a:ext cx="14112469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400" dirty="0"/>
              <a:t>Sons complexes ➨ masquage principalement dans une bande de </a:t>
            </a:r>
            <a:r>
              <a:rPr lang="fr-FR" sz="4400" dirty="0" err="1"/>
              <a:t>Bark</a:t>
            </a:r>
            <a:endParaRPr lang="fr-FR" sz="4400" dirty="0"/>
          </a:p>
        </p:txBody>
      </p:sp>
      <p:sp>
        <p:nvSpPr>
          <p:cNvPr id="3" name="ZoneTexte 2"/>
          <p:cNvSpPr txBox="1"/>
          <p:nvPr/>
        </p:nvSpPr>
        <p:spPr>
          <a:xfrm>
            <a:off x="1112998" y="20548183"/>
            <a:ext cx="15791780" cy="16773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Spectre variable dans le temps </a:t>
            </a:r>
          </a:p>
          <a:p>
            <a:r>
              <a:rPr lang="fr-FR" sz="5400" dirty="0"/>
              <a:t>➨ analyse effectuée par tranches de temps </a:t>
            </a:r>
            <a:endParaRPr lang="fr-FR" dirty="0"/>
          </a:p>
        </p:txBody>
      </p:sp>
      <p:pic>
        <p:nvPicPr>
          <p:cNvPr id="23" name="Image 41" descr="S03.png"/>
          <p:cNvPicPr>
            <a:picLocks noChangeAspect="1"/>
          </p:cNvPicPr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833" b="31745"/>
          <a:stretch/>
        </p:blipFill>
        <p:spPr bwMode="auto">
          <a:xfrm>
            <a:off x="2751385" y="22129225"/>
            <a:ext cx="9017125" cy="16372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75242170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983</TotalTime>
  <Words>130</Words>
  <Application>Microsoft Macintosh PowerPoint</Application>
  <PresentationFormat>Personnalisé</PresentationFormat>
  <Paragraphs>15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Helvetica</vt:lpstr>
      <vt:lpstr>Thème Office</vt:lpstr>
      <vt:lpstr>Compression du son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Bernard MARTI</dc:creator>
  <cp:lastModifiedBy>Christiane Schwartz</cp:lastModifiedBy>
  <cp:revision>26</cp:revision>
  <cp:lastPrinted>2021-01-07T10:32:14Z</cp:lastPrinted>
  <dcterms:created xsi:type="dcterms:W3CDTF">2020-11-12T12:30:11Z</dcterms:created>
  <dcterms:modified xsi:type="dcterms:W3CDTF">2021-04-21T07:16:35Z</dcterms:modified>
</cp:coreProperties>
</file>