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007475" cy="12582525"/>
  <p:notesSz cx="6858000" cy="9144000"/>
  <p:defaultTextStyle>
    <a:defPPr>
      <a:defRPr lang="fr-FR"/>
    </a:defPPr>
    <a:lvl1pPr marL="0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6822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3645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0467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7289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4112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0934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17756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4578" algn="l" defTabSz="6168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3">
          <p15:clr>
            <a:srgbClr val="A4A3A4"/>
          </p15:clr>
        </p15:guide>
        <p15:guide id="2" pos="2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8"/>
  </p:normalViewPr>
  <p:slideViewPr>
    <p:cSldViewPr snapToGrid="0" snapToObjects="1">
      <p:cViewPr varScale="1">
        <p:scale>
          <a:sx n="59" d="100"/>
          <a:sy n="59" d="100"/>
        </p:scale>
        <p:origin x="3184" y="208"/>
      </p:cViewPr>
      <p:guideLst>
        <p:guide orient="horz" pos="3963"/>
        <p:guide pos="2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5561" y="3908739"/>
            <a:ext cx="7656354" cy="269708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1122" y="7130098"/>
            <a:ext cx="6305233" cy="3215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6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0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4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33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82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2859109" y="1849516"/>
            <a:ext cx="3989248" cy="39422331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86674" y="1849516"/>
            <a:ext cx="11822311" cy="3942233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83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528" y="8085439"/>
            <a:ext cx="7656354" cy="2499029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528" y="5333012"/>
            <a:ext cx="7656354" cy="275242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68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36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50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72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41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09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17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45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07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86674" y="10779614"/>
            <a:ext cx="7904997" cy="3049223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41796" y="10779614"/>
            <a:ext cx="7906561" cy="3049223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48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374" y="503884"/>
            <a:ext cx="8106727" cy="209708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0374" y="2816506"/>
            <a:ext cx="3979866" cy="11737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6822" indent="0">
              <a:buNone/>
              <a:defRPr sz="2700" b="1"/>
            </a:lvl2pPr>
            <a:lvl3pPr marL="1233645" indent="0">
              <a:buNone/>
              <a:defRPr sz="2400" b="1"/>
            </a:lvl3pPr>
            <a:lvl4pPr marL="1850467" indent="0">
              <a:buNone/>
              <a:defRPr sz="2100" b="1"/>
            </a:lvl4pPr>
            <a:lvl5pPr marL="2467289" indent="0">
              <a:buNone/>
              <a:defRPr sz="2100" b="1"/>
            </a:lvl5pPr>
            <a:lvl6pPr marL="3084112" indent="0">
              <a:buNone/>
              <a:defRPr sz="2100" b="1"/>
            </a:lvl6pPr>
            <a:lvl7pPr marL="3700934" indent="0">
              <a:buNone/>
              <a:defRPr sz="2100" b="1"/>
            </a:lvl7pPr>
            <a:lvl8pPr marL="4317756" indent="0">
              <a:buNone/>
              <a:defRPr sz="2100" b="1"/>
            </a:lvl8pPr>
            <a:lvl9pPr marL="4934578" indent="0">
              <a:buNone/>
              <a:defRPr sz="2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374" y="3990292"/>
            <a:ext cx="3979866" cy="724951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5673" y="2816506"/>
            <a:ext cx="3981429" cy="11737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6822" indent="0">
              <a:buNone/>
              <a:defRPr sz="2700" b="1"/>
            </a:lvl2pPr>
            <a:lvl3pPr marL="1233645" indent="0">
              <a:buNone/>
              <a:defRPr sz="2400" b="1"/>
            </a:lvl3pPr>
            <a:lvl4pPr marL="1850467" indent="0">
              <a:buNone/>
              <a:defRPr sz="2100" b="1"/>
            </a:lvl4pPr>
            <a:lvl5pPr marL="2467289" indent="0">
              <a:buNone/>
              <a:defRPr sz="2100" b="1"/>
            </a:lvl5pPr>
            <a:lvl6pPr marL="3084112" indent="0">
              <a:buNone/>
              <a:defRPr sz="2100" b="1"/>
            </a:lvl6pPr>
            <a:lvl7pPr marL="3700934" indent="0">
              <a:buNone/>
              <a:defRPr sz="2100" b="1"/>
            </a:lvl7pPr>
            <a:lvl8pPr marL="4317756" indent="0">
              <a:buNone/>
              <a:defRPr sz="2100" b="1"/>
            </a:lvl8pPr>
            <a:lvl9pPr marL="4934578" indent="0">
              <a:buNone/>
              <a:defRPr sz="21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5673" y="3990292"/>
            <a:ext cx="3981429" cy="724951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76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0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375" y="500971"/>
            <a:ext cx="2963397" cy="21320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1672" y="500972"/>
            <a:ext cx="5035429" cy="10738836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0375" y="2633011"/>
            <a:ext cx="2963397" cy="8606797"/>
          </a:xfrm>
        </p:spPr>
        <p:txBody>
          <a:bodyPr/>
          <a:lstStyle>
            <a:lvl1pPr marL="0" indent="0">
              <a:buNone/>
              <a:defRPr sz="1900"/>
            </a:lvl1pPr>
            <a:lvl2pPr marL="616822" indent="0">
              <a:buNone/>
              <a:defRPr sz="1600"/>
            </a:lvl2pPr>
            <a:lvl3pPr marL="1233645" indent="0">
              <a:buNone/>
              <a:defRPr sz="1300"/>
            </a:lvl3pPr>
            <a:lvl4pPr marL="1850467" indent="0">
              <a:buNone/>
              <a:defRPr sz="1200"/>
            </a:lvl4pPr>
            <a:lvl5pPr marL="2467289" indent="0">
              <a:buNone/>
              <a:defRPr sz="1200"/>
            </a:lvl5pPr>
            <a:lvl6pPr marL="3084112" indent="0">
              <a:buNone/>
              <a:defRPr sz="1200"/>
            </a:lvl6pPr>
            <a:lvl7pPr marL="3700934" indent="0">
              <a:buNone/>
              <a:defRPr sz="1200"/>
            </a:lvl7pPr>
            <a:lvl8pPr marL="4317756" indent="0">
              <a:buNone/>
              <a:defRPr sz="1200"/>
            </a:lvl8pPr>
            <a:lvl9pPr marL="49345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18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5528" y="8807768"/>
            <a:ext cx="5404485" cy="103980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65528" y="1124272"/>
            <a:ext cx="5404485" cy="7549515"/>
          </a:xfrm>
        </p:spPr>
        <p:txBody>
          <a:bodyPr/>
          <a:lstStyle>
            <a:lvl1pPr marL="0" indent="0">
              <a:buNone/>
              <a:defRPr sz="4300"/>
            </a:lvl1pPr>
            <a:lvl2pPr marL="616822" indent="0">
              <a:buNone/>
              <a:defRPr sz="3800"/>
            </a:lvl2pPr>
            <a:lvl3pPr marL="1233645" indent="0">
              <a:buNone/>
              <a:defRPr sz="3200"/>
            </a:lvl3pPr>
            <a:lvl4pPr marL="1850467" indent="0">
              <a:buNone/>
              <a:defRPr sz="2700"/>
            </a:lvl4pPr>
            <a:lvl5pPr marL="2467289" indent="0">
              <a:buNone/>
              <a:defRPr sz="2700"/>
            </a:lvl5pPr>
            <a:lvl6pPr marL="3084112" indent="0">
              <a:buNone/>
              <a:defRPr sz="2700"/>
            </a:lvl6pPr>
            <a:lvl7pPr marL="3700934" indent="0">
              <a:buNone/>
              <a:defRPr sz="2700"/>
            </a:lvl7pPr>
            <a:lvl8pPr marL="4317756" indent="0">
              <a:buNone/>
              <a:defRPr sz="2700"/>
            </a:lvl8pPr>
            <a:lvl9pPr marL="4934578" indent="0">
              <a:buNone/>
              <a:defRPr sz="27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5528" y="9847575"/>
            <a:ext cx="5404485" cy="1476698"/>
          </a:xfrm>
        </p:spPr>
        <p:txBody>
          <a:bodyPr/>
          <a:lstStyle>
            <a:lvl1pPr marL="0" indent="0">
              <a:buNone/>
              <a:defRPr sz="1900"/>
            </a:lvl1pPr>
            <a:lvl2pPr marL="616822" indent="0">
              <a:buNone/>
              <a:defRPr sz="1600"/>
            </a:lvl2pPr>
            <a:lvl3pPr marL="1233645" indent="0">
              <a:buNone/>
              <a:defRPr sz="1300"/>
            </a:lvl3pPr>
            <a:lvl4pPr marL="1850467" indent="0">
              <a:buNone/>
              <a:defRPr sz="1200"/>
            </a:lvl4pPr>
            <a:lvl5pPr marL="2467289" indent="0">
              <a:buNone/>
              <a:defRPr sz="1200"/>
            </a:lvl5pPr>
            <a:lvl6pPr marL="3084112" indent="0">
              <a:buNone/>
              <a:defRPr sz="1200"/>
            </a:lvl6pPr>
            <a:lvl7pPr marL="3700934" indent="0">
              <a:buNone/>
              <a:defRPr sz="1200"/>
            </a:lvl7pPr>
            <a:lvl8pPr marL="4317756" indent="0">
              <a:buNone/>
              <a:defRPr sz="1200"/>
            </a:lvl8pPr>
            <a:lvl9pPr marL="49345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D516-AC52-064F-B641-2D2264487C8A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8397-7506-5443-9C48-EA79FC5807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74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0374" y="503884"/>
            <a:ext cx="8106727" cy="2097088"/>
          </a:xfrm>
          <a:prstGeom prst="rect">
            <a:avLst/>
          </a:prstGeom>
        </p:spPr>
        <p:txBody>
          <a:bodyPr vert="horz" lIns="123364" tIns="61682" rIns="123364" bIns="61682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0374" y="2935923"/>
            <a:ext cx="8106727" cy="8303885"/>
          </a:xfrm>
          <a:prstGeom prst="rect">
            <a:avLst/>
          </a:prstGeom>
        </p:spPr>
        <p:txBody>
          <a:bodyPr vert="horz" lIns="123364" tIns="61682" rIns="123364" bIns="6168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0374" y="11662137"/>
            <a:ext cx="2101744" cy="669903"/>
          </a:xfrm>
          <a:prstGeom prst="rect">
            <a:avLst/>
          </a:prstGeom>
        </p:spPr>
        <p:txBody>
          <a:bodyPr vert="horz" lIns="123364" tIns="61682" rIns="123364" bIns="61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D516-AC52-064F-B641-2D2264487C8A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77555" y="11662137"/>
            <a:ext cx="2852367" cy="669903"/>
          </a:xfrm>
          <a:prstGeom prst="rect">
            <a:avLst/>
          </a:prstGeom>
        </p:spPr>
        <p:txBody>
          <a:bodyPr vert="horz" lIns="123364" tIns="61682" rIns="123364" bIns="61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5357" y="11662137"/>
            <a:ext cx="2101744" cy="669903"/>
          </a:xfrm>
          <a:prstGeom prst="rect">
            <a:avLst/>
          </a:prstGeom>
        </p:spPr>
        <p:txBody>
          <a:bodyPr vert="horz" lIns="123364" tIns="61682" rIns="123364" bIns="61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8397-7506-5443-9C48-EA79FC5807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13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682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617" indent="-462617" algn="l" defTabSz="6168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336" indent="-385514" algn="l" defTabSz="616822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2056" indent="-308411" algn="l" defTabSz="61682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8878" indent="-308411" algn="l" defTabSz="616822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5700" indent="-308411" algn="l" defTabSz="616822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2522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09345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6167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2990" indent="-308411" algn="l" defTabSz="61682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6822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5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0467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289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4112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0934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17756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4578" algn="l" defTabSz="6168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package" Target="../embeddings/Document_Microsoft_Word.docx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913326"/>
              </p:ext>
            </p:extLst>
          </p:nvPr>
        </p:nvGraphicFramePr>
        <p:xfrm>
          <a:off x="1126232" y="6233756"/>
          <a:ext cx="6754216" cy="114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3" imgW="13500100" imgH="228600" progId="Word.Document.12">
                  <p:embed/>
                </p:oleObj>
              </mc:Choice>
              <mc:Fallback>
                <p:oleObj name="Document" r:id="rId3" imgW="13500100" imgH="22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6232" y="6233756"/>
                        <a:ext cx="6754216" cy="114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2" y="1502027"/>
            <a:ext cx="2637996" cy="144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154763"/>
            <a:ext cx="911588" cy="53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9" y="1791293"/>
            <a:ext cx="2038449" cy="10583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126232" y="636396"/>
            <a:ext cx="4871300" cy="538599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r>
              <a:rPr lang="fr-FR" sz="3200" b="1" i="1" dirty="0">
                <a:latin typeface="Calibri Light"/>
                <a:cs typeface="Calibri Light"/>
              </a:rPr>
              <a:t>L ‘histoire de la radio</a:t>
            </a:r>
            <a:r>
              <a:rPr lang="mr-IN" sz="3200" b="1" i="1" dirty="0">
                <a:latin typeface="Calibri Light"/>
                <a:cs typeface="Calibri Light"/>
              </a:rPr>
              <a:t>…</a:t>
            </a:r>
            <a:r>
              <a:rPr lang="fr-FR" sz="3200" b="1" i="1" dirty="0">
                <a:latin typeface="Calibri Light"/>
                <a:cs typeface="Calibri Light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78363" y="3086100"/>
            <a:ext cx="5839281" cy="538599"/>
          </a:xfrm>
          <a:prstGeom prst="rect">
            <a:avLst/>
          </a:prstGeom>
        </p:spPr>
        <p:txBody>
          <a:bodyPr wrap="none" lIns="45711" tIns="22855" rIns="45711" bIns="22855">
            <a:spAutoFit/>
          </a:bodyPr>
          <a:lstStyle/>
          <a:p>
            <a:r>
              <a:rPr lang="mr-IN" sz="3200" b="1" i="1" dirty="0">
                <a:latin typeface="Calibri Light"/>
                <a:cs typeface="Calibri Light"/>
              </a:rPr>
              <a:t>…</a:t>
            </a:r>
            <a:r>
              <a:rPr lang="fr-FR" sz="3200" b="1" i="1" dirty="0">
                <a:latin typeface="Calibri Light"/>
                <a:cs typeface="Calibri Light"/>
              </a:rPr>
              <a:t>.une succession d’inventions 1/2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13101" y="4021565"/>
            <a:ext cx="3919242" cy="92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1841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Samuel Morse (USA)</a:t>
            </a:r>
          </a:p>
          <a:p>
            <a:pPr>
              <a:lnSpc>
                <a:spcPts val="3300"/>
              </a:lnSpc>
            </a:pP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invente le télégraphe filaire 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622" y="4028487"/>
            <a:ext cx="1646532" cy="97118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8062" y="5217360"/>
            <a:ext cx="45021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1886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Rudolf Hertz (ALL.) met en évidence les ondes radio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2276" y="4999670"/>
            <a:ext cx="1646532" cy="134830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313258" y="6483584"/>
            <a:ext cx="5057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1890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Edouard Branly (F) invente le premier récepteur d’ondes hertziennes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622" y="6233756"/>
            <a:ext cx="1746348" cy="136603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08061" y="7753611"/>
            <a:ext cx="5057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1899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Première transmission hertzienne transmanche par </a:t>
            </a:r>
            <a:r>
              <a:rPr lang="fr-FR" dirty="0" err="1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Guglielmo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 Marconi (I)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pic>
        <p:nvPicPr>
          <p:cNvPr id="28" name="Image 27" descr="Capture d’écran 2020-12-10 à 16.11.07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58" y="7339389"/>
            <a:ext cx="1715090" cy="207728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429488" y="10477500"/>
            <a:ext cx="4502150" cy="1352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00"/>
              </a:lnSpc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1904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 Général Ferrié ( F) installe  une station de radiotélégraphie</a:t>
            </a:r>
          </a:p>
          <a:p>
            <a:pPr>
              <a:lnSpc>
                <a:spcPts val="3300"/>
              </a:lnSpc>
            </a:pP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militaire  à la Tour Eiffel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32" name="Image 31" descr="Capture d’écran 2020-12-10 à 17.56.38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2" y="8959611"/>
            <a:ext cx="3192758" cy="32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057" y="1949118"/>
            <a:ext cx="45021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1906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Première transmission en AM par Reginald </a:t>
            </a:r>
            <a:r>
              <a:rPr lang="fr-FR" dirty="0" err="1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Fessenden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 (CAN .)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67645" y="3392399"/>
            <a:ext cx="450215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1907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Lee de Forest (USA) invente la triode qui remplace le détecteur à galène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99057" y="4796162"/>
            <a:ext cx="450215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1933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Edwin Armstrong (USA) invente la modulation de fréquence (FM)</a:t>
            </a:r>
            <a:r>
              <a:rPr lang="fr-FR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2694" y="5972589"/>
            <a:ext cx="4041775" cy="135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1952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Herbert </a:t>
            </a:r>
            <a:r>
              <a:rPr lang="fr-FR" dirty="0" err="1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Mataré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 (RFA) présente la première radio à transistor 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7457" y="7791118"/>
            <a:ext cx="4502150" cy="1352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1964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 CCIR normalise la stéréophonie en FM (procédé GE –</a:t>
            </a:r>
            <a:r>
              <a:rPr lang="fr-FR" dirty="0" err="1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Zenith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)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7357" y="9575984"/>
            <a:ext cx="4502150" cy="9297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1982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Le Système de diffusion de données RDS est adopté par l’ UER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9057" y="10896784"/>
            <a:ext cx="4603750" cy="135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fr-FR" dirty="0">
                <a:solidFill>
                  <a:srgbClr val="FB0007"/>
                </a:solidFill>
                <a:latin typeface="Calibri Light"/>
                <a:ea typeface="ＭＳ 明朝"/>
                <a:cs typeface="Times Roman"/>
              </a:rPr>
              <a:t>1991 </a:t>
            </a:r>
            <a:r>
              <a:rPr lang="fr-FR" dirty="0">
                <a:solidFill>
                  <a:srgbClr val="000000"/>
                </a:solidFill>
                <a:latin typeface="Calibri Light"/>
                <a:ea typeface="ＭＳ 明朝"/>
                <a:cs typeface="Times Roman"/>
              </a:rPr>
              <a:t>Patrice Bourcet (TDF) brevète le procédé FM synchrone utilisé par les radios d’autoroute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321" y="1376119"/>
            <a:ext cx="2530474" cy="201478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57" y="3129983"/>
            <a:ext cx="2340897" cy="1536935"/>
          </a:xfrm>
          <a:prstGeom prst="rect">
            <a:avLst/>
          </a:prstGeom>
        </p:spPr>
      </p:pic>
      <p:pic>
        <p:nvPicPr>
          <p:cNvPr id="1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97" y="4424865"/>
            <a:ext cx="234089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57" y="6114718"/>
            <a:ext cx="3397250" cy="1358900"/>
          </a:xfrm>
          <a:prstGeom prst="rect">
            <a:avLst/>
          </a:prstGeom>
        </p:spPr>
      </p:pic>
      <p:pic>
        <p:nvPicPr>
          <p:cNvPr id="18" name="Image 17" descr="Capture d’écran 2020-12-11 à 14.13.57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607" y="7664118"/>
            <a:ext cx="2770187" cy="136502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057" y="9438658"/>
            <a:ext cx="3141662" cy="145812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45057" y="350086"/>
            <a:ext cx="7247788" cy="1031041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r>
              <a:rPr lang="fr-FR" sz="3200" b="1" i="1" dirty="0">
                <a:latin typeface="Calibri Light"/>
                <a:cs typeface="Calibri Light"/>
              </a:rPr>
              <a:t>L ‘histoire de la radio</a:t>
            </a:r>
            <a:r>
              <a:rPr lang="mr-IN" sz="3200" b="1" i="1" dirty="0">
                <a:latin typeface="Calibri Light"/>
                <a:cs typeface="Calibri Light"/>
              </a:rPr>
              <a:t>…</a:t>
            </a:r>
            <a:r>
              <a:rPr lang="fr-FR" sz="3200" b="1" i="1" dirty="0">
                <a:latin typeface="Calibri Light"/>
                <a:cs typeface="Calibri Light"/>
              </a:rPr>
              <a:t>.</a:t>
            </a:r>
          </a:p>
          <a:p>
            <a:pPr algn="r"/>
            <a:r>
              <a:rPr lang="mr-IN" sz="3200" b="1" i="1" dirty="0">
                <a:latin typeface="Calibri Light"/>
                <a:cs typeface="Calibri Light"/>
              </a:rPr>
              <a:t>…</a:t>
            </a:r>
            <a:r>
              <a:rPr lang="fr-FR" sz="3200" b="1" i="1" dirty="0">
                <a:latin typeface="Calibri Light"/>
                <a:cs typeface="Calibri Light"/>
              </a:rPr>
              <a:t>une succession d’inventions 2/2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719" y="10661650"/>
            <a:ext cx="2378075" cy="178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357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186</Words>
  <Application>Microsoft Macintosh PowerPoint</Application>
  <PresentationFormat>Personnalisé</PresentationFormat>
  <Paragraphs>18</Paragraphs>
  <Slides>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Thème Office</vt:lpstr>
      <vt:lpstr>Document</vt:lpstr>
      <vt:lpstr>Présentation PowerPoint</vt:lpstr>
      <vt:lpstr>Présentation PowerPoint</vt:lpstr>
    </vt:vector>
  </TitlesOfParts>
  <Company>TDF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reneric</dc:creator>
  <cp:lastModifiedBy>Christiane Schwartz</cp:lastModifiedBy>
  <cp:revision>15</cp:revision>
  <dcterms:created xsi:type="dcterms:W3CDTF">2020-12-10T14:16:47Z</dcterms:created>
  <dcterms:modified xsi:type="dcterms:W3CDTF">2021-04-21T06:58:30Z</dcterms:modified>
</cp:coreProperties>
</file>